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74" r:id="rId3"/>
    <p:sldId id="330" r:id="rId4"/>
    <p:sldId id="331" r:id="rId5"/>
    <p:sldId id="332" r:id="rId6"/>
    <p:sldId id="334" r:id="rId7"/>
    <p:sldId id="335" r:id="rId8"/>
    <p:sldId id="28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9"/>
    <a:srgbClr val="A0CFEB"/>
    <a:srgbClr val="005A8B"/>
    <a:srgbClr val="D47600"/>
    <a:srgbClr val="A79E70"/>
    <a:srgbClr val="FFFFFF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9"/>
    <p:restoredTop sz="87949" autoAdjust="0"/>
  </p:normalViewPr>
  <p:slideViewPr>
    <p:cSldViewPr>
      <p:cViewPr varScale="1">
        <p:scale>
          <a:sx n="114" d="100"/>
          <a:sy n="114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60C9993-791E-45E2-B52A-48221C32D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5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9pPr>
          </a:lstStyle>
          <a:p>
            <a:fld id="{7B1E353C-D2F0-473A-A0DA-A17B8311D51A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itchFamily="3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811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C9993-791E-45E2-B52A-48221C32D98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31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C9993-791E-45E2-B52A-48221C32D98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27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</a:t>
            </a:r>
            <a:r>
              <a:rPr lang="en-US" baseline="0" dirty="0"/>
              <a:t> one page infographic summarizes the finding of the report. You can download this at the website.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C9993-791E-45E2-B52A-48221C32D98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443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a list of data sources that we used for our report.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C9993-791E-45E2-B52A-48221C32D98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99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about</a:t>
            </a:r>
            <a:r>
              <a:rPr lang="en-US" baseline="0" dirty="0"/>
              <a:t> 180 variables we have used for the report, which can be nicely mapped into the age-friendly model. Example….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C9993-791E-45E2-B52A-48221C32D98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828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Worcester as</a:t>
            </a:r>
            <a:r>
              <a:rPr lang="en-US" baseline="0" dirty="0"/>
              <a:t> an example. Next, I will give the stage to Wendy to describe the findings.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C9993-791E-45E2-B52A-48221C32D98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347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Adding Highway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C9993-791E-45E2-B52A-48221C32D98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01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7848600" cy="1143000"/>
          </a:xfrm>
        </p:spPr>
        <p:txBody>
          <a:bodyPr anchor="b"/>
          <a:lstStyle>
            <a:lvl1pPr>
              <a:defRPr sz="4000">
                <a:solidFill>
                  <a:srgbClr val="005A8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352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5A8B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8310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19" y="1066800"/>
            <a:ext cx="7162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16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842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0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317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162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119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51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52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" y="6400800"/>
            <a:ext cx="1905000" cy="45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F133A2A-5146-460A-8D9C-8B862DA08E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25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738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hite screen for ppt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-76200"/>
            <a:ext cx="923766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471613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72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9pPr>
          </a:lstStyle>
          <a:p>
            <a:pPr>
              <a:defRPr/>
            </a:pPr>
            <a:endParaRPr lang="en-US" altLang="en-US" sz="11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667000" y="64246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A2CD0F-5FD9-4010-A60D-B484219E2A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 sz="2000" b="1">
          <a:solidFill>
            <a:srgbClr val="005A8B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005389"/>
        </a:buClr>
        <a:buSzPct val="75000"/>
        <a:buFont typeface="Lucida Grande" pitchFamily="36" charset="0"/>
        <a:buChar char="▸"/>
        <a:defRPr sz="1600">
          <a:solidFill>
            <a:srgbClr val="005A8B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j-lt"/>
          <a:ea typeface="+mn-ea"/>
          <a:cs typeface="+mn-c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yagingdatareport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0957" y="2105462"/>
            <a:ext cx="7317581" cy="1143000"/>
          </a:xfrm>
        </p:spPr>
        <p:txBody>
          <a:bodyPr anchor="ctr"/>
          <a:lstStyle/>
          <a:p>
            <a:pPr algn="ctr" eaLnBrk="1" hangingPunct="1"/>
            <a:r>
              <a:rPr lang="en-US" altLang="en-US" dirty="0">
                <a:solidFill>
                  <a:srgbClr val="005389"/>
                </a:solidFill>
              </a:rPr>
              <a:t>BEHAVIORAL HEALTH IN THE SOCIAL CONTEXT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0" y="3727413"/>
            <a:ext cx="5753100" cy="1752600"/>
          </a:xfrm>
        </p:spPr>
        <p:txBody>
          <a:bodyPr/>
          <a:lstStyle/>
          <a:p>
            <a:pPr algn="ctr" eaLnBrk="1" hangingPunct="1">
              <a:buClr>
                <a:schemeClr val="accent2"/>
              </a:buClr>
              <a:defRPr/>
            </a:pPr>
            <a:endParaRPr lang="en-US" altLang="en-US" sz="2400" dirty="0"/>
          </a:p>
          <a:p>
            <a:pPr algn="ctr" eaLnBrk="1" hangingPunct="1">
              <a:buClr>
                <a:schemeClr val="accent2"/>
              </a:buClr>
              <a:defRPr/>
            </a:pPr>
            <a:r>
              <a:rPr lang="en-US" b="0" dirty="0">
                <a:solidFill>
                  <a:srgbClr val="005389"/>
                </a:solidFill>
                <a:latin typeface="+mn-lt"/>
                <a:cs typeface="Calibri" panose="020F0502020204030204" pitchFamily="34" charset="0"/>
              </a:rPr>
              <a:t>College of Holly Cross, Worcester</a:t>
            </a:r>
            <a:endParaRPr lang="en-US" altLang="en-US" b="0" dirty="0"/>
          </a:p>
          <a:p>
            <a:pPr algn="ctr" eaLnBrk="1" hangingPunct="1">
              <a:buClr>
                <a:schemeClr val="accent2"/>
              </a:buClr>
              <a:defRPr/>
            </a:pPr>
            <a:r>
              <a:rPr lang="en-US" altLang="en-US" b="0" dirty="0">
                <a:latin typeface="+mn-lt"/>
              </a:rPr>
              <a:t>June 28</a:t>
            </a:r>
            <a:r>
              <a:rPr lang="en-US" altLang="en-US" b="0" baseline="30000" dirty="0">
                <a:latin typeface="+mn-lt"/>
              </a:rPr>
              <a:t>th</a:t>
            </a:r>
            <a:r>
              <a:rPr lang="en-US" altLang="en-US" b="0" dirty="0">
                <a:latin typeface="+mn-lt"/>
              </a:rPr>
              <a:t>, 2018</a:t>
            </a:r>
          </a:p>
        </p:txBody>
      </p:sp>
      <p:grpSp>
        <p:nvGrpSpPr>
          <p:cNvPr id="12292" name="Group 1"/>
          <p:cNvGrpSpPr>
            <a:grpSpLocks/>
          </p:cNvGrpSpPr>
          <p:nvPr/>
        </p:nvGrpSpPr>
        <p:grpSpPr bwMode="auto">
          <a:xfrm>
            <a:off x="2416175" y="5618163"/>
            <a:ext cx="4006850" cy="449262"/>
            <a:chOff x="869950" y="5570661"/>
            <a:chExt cx="4006850" cy="449139"/>
          </a:xfrm>
        </p:grpSpPr>
        <p:sp>
          <p:nvSpPr>
            <p:cNvPr id="12294" name="Line 4"/>
            <p:cNvSpPr>
              <a:spLocks noChangeShapeType="1"/>
            </p:cNvSpPr>
            <p:nvPr/>
          </p:nvSpPr>
          <p:spPr bwMode="auto">
            <a:xfrm>
              <a:off x="869950" y="5570661"/>
              <a:ext cx="4006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Text Box 6"/>
            <p:cNvSpPr txBox="1">
              <a:spLocks noChangeArrowheads="1"/>
            </p:cNvSpPr>
            <p:nvPr/>
          </p:nvSpPr>
          <p:spPr bwMode="auto">
            <a:xfrm>
              <a:off x="1547446" y="5576888"/>
              <a:ext cx="2872154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36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3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3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3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3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3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3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3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36" charset="-128"/>
                </a:defRPr>
              </a:lvl9pPr>
            </a:lstStyle>
            <a:p>
              <a:pPr algn="ctr"/>
              <a:r>
                <a:rPr lang="en-US" altLang="en-US" sz="1800" baseline="-25000" dirty="0">
                  <a:latin typeface="Arial Bold" panose="020B0704020202020204" pitchFamily="34" charset="0"/>
                  <a:ea typeface="ＭＳ Ｐゴシック" panose="020B0600070205080204" pitchFamily="34" charset="-128"/>
                </a:rPr>
                <a:t>Gerontology Institute </a:t>
              </a:r>
            </a:p>
            <a:p>
              <a:pPr algn="ctr"/>
              <a:r>
                <a:rPr lang="en-US" altLang="en-US" sz="1800" baseline="-25000" dirty="0">
                  <a:latin typeface="Arial Bold" panose="020B0704020202020204" pitchFamily="34" charset="0"/>
                  <a:ea typeface="ＭＳ Ｐゴシック" panose="020B0600070205080204" pitchFamily="34" charset="-128"/>
                </a:rPr>
                <a:t>University of Massachusetts Boston</a:t>
              </a:r>
            </a:p>
          </p:txBody>
        </p:sp>
        <p:sp>
          <p:nvSpPr>
            <p:cNvPr id="12296" name="Line 7"/>
            <p:cNvSpPr>
              <a:spLocks noChangeShapeType="1"/>
            </p:cNvSpPr>
            <p:nvPr/>
          </p:nvSpPr>
          <p:spPr bwMode="auto">
            <a:xfrm>
              <a:off x="869950" y="6019800"/>
              <a:ext cx="4006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1312863" y="5424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40619" y="241439"/>
            <a:ext cx="6977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Strengthening Emerging Community Partnerships Between Behavioral Health &amp; Aging Services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8" y="237837"/>
            <a:ext cx="838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76600" y="-1143000"/>
            <a:ext cx="2590800" cy="2883861"/>
            <a:chOff x="1847682" y="1611939"/>
            <a:chExt cx="3200686" cy="3634123"/>
          </a:xfrm>
          <a:effectLst/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1847682" y="1611939"/>
              <a:ext cx="3200686" cy="3634123"/>
            </a:xfrm>
            <a:custGeom>
              <a:avLst/>
              <a:gdLst>
                <a:gd name="T0" fmla="*/ 6935 w 12812"/>
                <a:gd name="T1" fmla="*/ 195 h 14572"/>
                <a:gd name="T2" fmla="*/ 9609 w 12812"/>
                <a:gd name="T3" fmla="*/ 1739 h 14572"/>
                <a:gd name="T4" fmla="*/ 12283 w 12812"/>
                <a:gd name="T5" fmla="*/ 3282 h 14572"/>
                <a:gd name="T6" fmla="*/ 12812 w 12812"/>
                <a:gd name="T7" fmla="*/ 4199 h 14572"/>
                <a:gd name="T8" fmla="*/ 12812 w 12812"/>
                <a:gd name="T9" fmla="*/ 7286 h 14572"/>
                <a:gd name="T10" fmla="*/ 12812 w 12812"/>
                <a:gd name="T11" fmla="*/ 10374 h 14572"/>
                <a:gd name="T12" fmla="*/ 12283 w 12812"/>
                <a:gd name="T13" fmla="*/ 11290 h 14572"/>
                <a:gd name="T14" fmla="*/ 9609 w 12812"/>
                <a:gd name="T15" fmla="*/ 12834 h 14572"/>
                <a:gd name="T16" fmla="*/ 6935 w 12812"/>
                <a:gd name="T17" fmla="*/ 14378 h 14572"/>
                <a:gd name="T18" fmla="*/ 5877 w 12812"/>
                <a:gd name="T19" fmla="*/ 14378 h 14572"/>
                <a:gd name="T20" fmla="*/ 3203 w 12812"/>
                <a:gd name="T21" fmla="*/ 12834 h 14572"/>
                <a:gd name="T22" fmla="*/ 529 w 12812"/>
                <a:gd name="T23" fmla="*/ 11290 h 14572"/>
                <a:gd name="T24" fmla="*/ 0 w 12812"/>
                <a:gd name="T25" fmla="*/ 10374 h 14572"/>
                <a:gd name="T26" fmla="*/ 0 w 12812"/>
                <a:gd name="T27" fmla="*/ 7286 h 14572"/>
                <a:gd name="T28" fmla="*/ 0 w 12812"/>
                <a:gd name="T29" fmla="*/ 4199 h 14572"/>
                <a:gd name="T30" fmla="*/ 529 w 12812"/>
                <a:gd name="T31" fmla="*/ 3282 h 14572"/>
                <a:gd name="T32" fmla="*/ 3203 w 12812"/>
                <a:gd name="T33" fmla="*/ 1739 h 14572"/>
                <a:gd name="T34" fmla="*/ 5877 w 12812"/>
                <a:gd name="T35" fmla="*/ 195 h 14572"/>
                <a:gd name="T36" fmla="*/ 6935 w 12812"/>
                <a:gd name="T37" fmla="*/ 195 h 14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12" h="14572">
                  <a:moveTo>
                    <a:pt x="6935" y="195"/>
                  </a:moveTo>
                  <a:lnTo>
                    <a:pt x="9609" y="1739"/>
                  </a:lnTo>
                  <a:lnTo>
                    <a:pt x="12283" y="3282"/>
                  </a:lnTo>
                  <a:cubicBezTo>
                    <a:pt x="12620" y="3477"/>
                    <a:pt x="12812" y="3810"/>
                    <a:pt x="12812" y="4199"/>
                  </a:cubicBezTo>
                  <a:lnTo>
                    <a:pt x="12812" y="7286"/>
                  </a:lnTo>
                  <a:lnTo>
                    <a:pt x="12812" y="10374"/>
                  </a:lnTo>
                  <a:cubicBezTo>
                    <a:pt x="12812" y="10763"/>
                    <a:pt x="12620" y="11096"/>
                    <a:pt x="12283" y="11290"/>
                  </a:cubicBezTo>
                  <a:lnTo>
                    <a:pt x="9609" y="12834"/>
                  </a:lnTo>
                  <a:lnTo>
                    <a:pt x="6935" y="14378"/>
                  </a:lnTo>
                  <a:cubicBezTo>
                    <a:pt x="6599" y="14572"/>
                    <a:pt x="6213" y="14572"/>
                    <a:pt x="5877" y="14378"/>
                  </a:cubicBezTo>
                  <a:lnTo>
                    <a:pt x="3203" y="12834"/>
                  </a:lnTo>
                  <a:lnTo>
                    <a:pt x="529" y="11290"/>
                  </a:lnTo>
                  <a:cubicBezTo>
                    <a:pt x="193" y="11096"/>
                    <a:pt x="0" y="10763"/>
                    <a:pt x="0" y="10374"/>
                  </a:cubicBezTo>
                  <a:lnTo>
                    <a:pt x="0" y="7286"/>
                  </a:lnTo>
                  <a:lnTo>
                    <a:pt x="0" y="4199"/>
                  </a:lnTo>
                  <a:cubicBezTo>
                    <a:pt x="0" y="3810"/>
                    <a:pt x="193" y="3477"/>
                    <a:pt x="529" y="3282"/>
                  </a:cubicBezTo>
                  <a:lnTo>
                    <a:pt x="3203" y="1739"/>
                  </a:lnTo>
                  <a:lnTo>
                    <a:pt x="5877" y="195"/>
                  </a:lnTo>
                  <a:cubicBezTo>
                    <a:pt x="6213" y="0"/>
                    <a:pt x="6599" y="0"/>
                    <a:pt x="6935" y="195"/>
                  </a:cubicBezTo>
                  <a:close/>
                </a:path>
              </a:pathLst>
            </a:custGeom>
            <a:noFill/>
            <a:ln w="12700">
              <a:solidFill>
                <a:srgbClr val="005A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346125" y="2177881"/>
              <a:ext cx="2203800" cy="2502239"/>
            </a:xfrm>
            <a:custGeom>
              <a:avLst/>
              <a:gdLst>
                <a:gd name="T0" fmla="*/ 6935 w 12812"/>
                <a:gd name="T1" fmla="*/ 195 h 14572"/>
                <a:gd name="T2" fmla="*/ 9609 w 12812"/>
                <a:gd name="T3" fmla="*/ 1739 h 14572"/>
                <a:gd name="T4" fmla="*/ 12283 w 12812"/>
                <a:gd name="T5" fmla="*/ 3282 h 14572"/>
                <a:gd name="T6" fmla="*/ 12812 w 12812"/>
                <a:gd name="T7" fmla="*/ 4199 h 14572"/>
                <a:gd name="T8" fmla="*/ 12812 w 12812"/>
                <a:gd name="T9" fmla="*/ 7286 h 14572"/>
                <a:gd name="T10" fmla="*/ 12812 w 12812"/>
                <a:gd name="T11" fmla="*/ 10374 h 14572"/>
                <a:gd name="T12" fmla="*/ 12283 w 12812"/>
                <a:gd name="T13" fmla="*/ 11290 h 14572"/>
                <a:gd name="T14" fmla="*/ 9609 w 12812"/>
                <a:gd name="T15" fmla="*/ 12834 h 14572"/>
                <a:gd name="T16" fmla="*/ 6935 w 12812"/>
                <a:gd name="T17" fmla="*/ 14378 h 14572"/>
                <a:gd name="T18" fmla="*/ 5877 w 12812"/>
                <a:gd name="T19" fmla="*/ 14378 h 14572"/>
                <a:gd name="T20" fmla="*/ 3203 w 12812"/>
                <a:gd name="T21" fmla="*/ 12834 h 14572"/>
                <a:gd name="T22" fmla="*/ 529 w 12812"/>
                <a:gd name="T23" fmla="*/ 11290 h 14572"/>
                <a:gd name="T24" fmla="*/ 0 w 12812"/>
                <a:gd name="T25" fmla="*/ 10374 h 14572"/>
                <a:gd name="T26" fmla="*/ 0 w 12812"/>
                <a:gd name="T27" fmla="*/ 7286 h 14572"/>
                <a:gd name="T28" fmla="*/ 0 w 12812"/>
                <a:gd name="T29" fmla="*/ 4199 h 14572"/>
                <a:gd name="T30" fmla="*/ 529 w 12812"/>
                <a:gd name="T31" fmla="*/ 3282 h 14572"/>
                <a:gd name="T32" fmla="*/ 3203 w 12812"/>
                <a:gd name="T33" fmla="*/ 1739 h 14572"/>
                <a:gd name="T34" fmla="*/ 5877 w 12812"/>
                <a:gd name="T35" fmla="*/ 195 h 14572"/>
                <a:gd name="T36" fmla="*/ 6935 w 12812"/>
                <a:gd name="T37" fmla="*/ 195 h 14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12" h="14572">
                  <a:moveTo>
                    <a:pt x="6935" y="195"/>
                  </a:moveTo>
                  <a:lnTo>
                    <a:pt x="9609" y="1739"/>
                  </a:lnTo>
                  <a:lnTo>
                    <a:pt x="12283" y="3282"/>
                  </a:lnTo>
                  <a:cubicBezTo>
                    <a:pt x="12620" y="3477"/>
                    <a:pt x="12812" y="3810"/>
                    <a:pt x="12812" y="4199"/>
                  </a:cubicBezTo>
                  <a:lnTo>
                    <a:pt x="12812" y="7286"/>
                  </a:lnTo>
                  <a:lnTo>
                    <a:pt x="12812" y="10374"/>
                  </a:lnTo>
                  <a:cubicBezTo>
                    <a:pt x="12812" y="10763"/>
                    <a:pt x="12620" y="11096"/>
                    <a:pt x="12283" y="11290"/>
                  </a:cubicBezTo>
                  <a:lnTo>
                    <a:pt x="9609" y="12834"/>
                  </a:lnTo>
                  <a:lnTo>
                    <a:pt x="6935" y="14378"/>
                  </a:lnTo>
                  <a:cubicBezTo>
                    <a:pt x="6599" y="14572"/>
                    <a:pt x="6213" y="14572"/>
                    <a:pt x="5877" y="14378"/>
                  </a:cubicBezTo>
                  <a:lnTo>
                    <a:pt x="3203" y="12834"/>
                  </a:lnTo>
                  <a:lnTo>
                    <a:pt x="529" y="11290"/>
                  </a:lnTo>
                  <a:cubicBezTo>
                    <a:pt x="193" y="11096"/>
                    <a:pt x="0" y="10763"/>
                    <a:pt x="0" y="10374"/>
                  </a:cubicBezTo>
                  <a:lnTo>
                    <a:pt x="0" y="7286"/>
                  </a:lnTo>
                  <a:lnTo>
                    <a:pt x="0" y="4199"/>
                  </a:lnTo>
                  <a:cubicBezTo>
                    <a:pt x="0" y="3810"/>
                    <a:pt x="193" y="3477"/>
                    <a:pt x="529" y="3282"/>
                  </a:cubicBezTo>
                  <a:lnTo>
                    <a:pt x="3203" y="1739"/>
                  </a:lnTo>
                  <a:lnTo>
                    <a:pt x="5877" y="195"/>
                  </a:lnTo>
                  <a:cubicBezTo>
                    <a:pt x="6213" y="0"/>
                    <a:pt x="6599" y="0"/>
                    <a:pt x="6935" y="195"/>
                  </a:cubicBezTo>
                  <a:close/>
                </a:path>
              </a:pathLst>
            </a:custGeom>
            <a:solidFill>
              <a:srgbClr val="005A8B"/>
            </a:solidFill>
            <a:ln w="25400">
              <a:solidFill>
                <a:srgbClr val="005A8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TextBox 59"/>
            <p:cNvSpPr txBox="1">
              <a:spLocks noChangeArrowheads="1"/>
            </p:cNvSpPr>
            <p:nvPr/>
          </p:nvSpPr>
          <p:spPr bwMode="auto">
            <a:xfrm flipH="1">
              <a:off x="2346124" y="2924693"/>
              <a:ext cx="2217871" cy="12798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defRPr/>
              </a:pPr>
              <a:r>
                <a:rPr lang="en-US" altLang="ko-KR" sz="6000" b="1" ker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en-US" altLang="ko-KR" sz="60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04899" y="2189965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INTRODUCTION TO </a:t>
            </a:r>
          </a:p>
          <a:p>
            <a:pPr algn="ctr"/>
            <a:r>
              <a:rPr lang="en-US" sz="3200" b="1" dirty="0"/>
              <a:t>HEALTHY AGING DATA REPORT</a:t>
            </a:r>
          </a:p>
          <a:p>
            <a:pPr algn="ctr"/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2209800" y="4876800"/>
            <a:ext cx="4572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err="1">
                <a:solidFill>
                  <a:srgbClr val="005389"/>
                </a:solidFill>
              </a:rPr>
              <a:t>Chae</a:t>
            </a:r>
            <a:r>
              <a:rPr lang="en-US" dirty="0">
                <a:solidFill>
                  <a:srgbClr val="005389"/>
                </a:solidFill>
              </a:rPr>
              <a:t> Man (Jay) Lee, PhD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rgbClr val="005389"/>
                </a:solidFill>
              </a:rPr>
              <a:t>Chaeman.lee@umb.edu</a:t>
            </a:r>
            <a:r>
              <a:rPr lang="en-US" sz="1800" dirty="0">
                <a:solidFill>
                  <a:srgbClr val="005389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1099" y="3977896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https://healthyagingdatareports.org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63230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0953" t="13714" r="4840" b="7810"/>
          <a:stretch/>
        </p:blipFill>
        <p:spPr>
          <a:xfrm>
            <a:off x="365760" y="1295400"/>
            <a:ext cx="7832361" cy="434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" y="18288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Tufts Health Plan Foundation</a:t>
            </a:r>
          </a:p>
        </p:txBody>
      </p:sp>
    </p:spTree>
    <p:extLst>
      <p:ext uri="{BB962C8B-B14F-4D97-AF65-F5344CB8AC3E}">
        <p14:creationId xmlns:p14="http://schemas.microsoft.com/office/powerpoint/2010/main" val="108800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39" y="1220496"/>
            <a:ext cx="7407261" cy="5408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7162800" cy="1143000"/>
          </a:xfrm>
        </p:spPr>
        <p:txBody>
          <a:bodyPr anchor="ctr"/>
          <a:lstStyle/>
          <a:p>
            <a:r>
              <a:rPr lang="en-US" dirty="0"/>
              <a:t>MA Healthy Aging Data Report</a:t>
            </a:r>
            <a:br>
              <a:rPr lang="en-US" dirty="0"/>
            </a:br>
            <a:br>
              <a:rPr lang="en-US" sz="1050" dirty="0"/>
            </a:br>
            <a:r>
              <a:rPr lang="en-US" sz="2200" dirty="0"/>
              <a:t>2014, 2015, &amp; 2019 (forthcoming)</a:t>
            </a:r>
          </a:p>
        </p:txBody>
      </p:sp>
    </p:spTree>
    <p:extLst>
      <p:ext uri="{BB962C8B-B14F-4D97-AF65-F5344CB8AC3E}">
        <p14:creationId xmlns:p14="http://schemas.microsoft.com/office/powerpoint/2010/main" val="18353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65760" y="-76200"/>
            <a:ext cx="7162800" cy="57912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5389"/>
                </a:solidFill>
              </a:rPr>
              <a:t>Data 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" y="502921"/>
            <a:ext cx="8625840" cy="50045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latin typeface="+mn-lt"/>
              </a:rPr>
              <a:t>Centers for Medicare and Medicaid Services</a:t>
            </a:r>
            <a:r>
              <a:rPr lang="en-US" sz="2400" dirty="0">
                <a:latin typeface="+mn-lt"/>
              </a:rPr>
              <a:t> (CMS)</a:t>
            </a:r>
            <a:endParaRPr lang="en-US" sz="24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latin typeface="+mn-lt"/>
              </a:rPr>
              <a:t>American Community Survey (ACS)</a:t>
            </a:r>
            <a:endParaRPr lang="en-US" sz="24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latin typeface="+mn-lt"/>
              </a:rPr>
              <a:t>Behavioral Risk Factor Surveillance System</a:t>
            </a:r>
            <a:r>
              <a:rPr lang="en-US" sz="2400" dirty="0">
                <a:latin typeface="+mn-lt"/>
              </a:rPr>
              <a:t> (BRFSS)</a:t>
            </a:r>
            <a:endParaRPr 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n-lt"/>
              </a:rPr>
              <a:t>MA Department of Public Health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n-lt"/>
              </a:rPr>
              <a:t>MASS DOT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n-lt"/>
              </a:rPr>
              <a:t>MA Secretary of Election Division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n-lt"/>
              </a:rPr>
              <a:t>The Elder Economic Security Standard™ Index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n-lt"/>
              </a:rPr>
              <a:t>Federal Bureau of Investigation Uniform Crime Reports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n-lt"/>
              </a:rPr>
              <a:t>Area Health Resources File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n-lt"/>
              </a:rPr>
              <a:t>Walkscore.com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n-lt"/>
              </a:rPr>
              <a:t>Primary data collection on selected community resources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n-lt"/>
                <a:cs typeface="Arial"/>
              </a:rPr>
              <a:t>Fatality Accident Reporting System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n-lt"/>
                <a:cs typeface="Arial"/>
              </a:rPr>
              <a:t>Environmental Protection Agency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03" y="5507426"/>
            <a:ext cx="2125526" cy="1371600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69" y="5507426"/>
            <a:ext cx="1959428" cy="1371600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489780"/>
            <a:ext cx="21336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51" y="5486400"/>
            <a:ext cx="1049273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8"/>
          <a:stretch/>
        </p:blipFill>
        <p:spPr>
          <a:xfrm>
            <a:off x="954522" y="5486400"/>
            <a:ext cx="1097539" cy="1371600"/>
          </a:xfrm>
          <a:prstGeom prst="round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29" y="5507426"/>
            <a:ext cx="200527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7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7162800" cy="655320"/>
          </a:xfrm>
        </p:spPr>
        <p:txBody>
          <a:bodyPr anchor="ctr"/>
          <a:lstStyle/>
          <a:p>
            <a:r>
              <a:rPr lang="en-US" dirty="0"/>
              <a:t>Community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460" y="1215744"/>
            <a:ext cx="5867400" cy="4572000"/>
          </a:xfrm>
        </p:spPr>
        <p:txBody>
          <a:bodyPr anchor="ctr"/>
          <a:lstStyle/>
          <a:p>
            <a:r>
              <a:rPr lang="en-US" dirty="0"/>
              <a:t>Population Characteristics</a:t>
            </a:r>
          </a:p>
          <a:p>
            <a:r>
              <a:rPr lang="en-US" dirty="0"/>
              <a:t>Wellness/Prevention</a:t>
            </a:r>
          </a:p>
          <a:p>
            <a:r>
              <a:rPr lang="en-US" dirty="0"/>
              <a:t>Nutrition/Diet</a:t>
            </a:r>
          </a:p>
          <a:p>
            <a:r>
              <a:rPr lang="en-US" dirty="0"/>
              <a:t>Mental Health</a:t>
            </a:r>
          </a:p>
          <a:p>
            <a:r>
              <a:rPr lang="en-US" dirty="0"/>
              <a:t>Chronic Disease</a:t>
            </a:r>
          </a:p>
          <a:p>
            <a:r>
              <a:rPr lang="en-US" dirty="0"/>
              <a:t>Disability</a:t>
            </a:r>
          </a:p>
          <a:p>
            <a:r>
              <a:rPr lang="en-US" dirty="0"/>
              <a:t>Access to Care</a:t>
            </a:r>
          </a:p>
          <a:p>
            <a:r>
              <a:rPr lang="en-US" dirty="0"/>
              <a:t>Service Utilization</a:t>
            </a:r>
          </a:p>
          <a:p>
            <a:r>
              <a:rPr lang="en-US" dirty="0"/>
              <a:t>Community Variables/Civic Engagement</a:t>
            </a:r>
          </a:p>
          <a:p>
            <a:r>
              <a:rPr lang="en-US" dirty="0"/>
              <a:t>Safety/Transportation</a:t>
            </a:r>
          </a:p>
          <a:p>
            <a:r>
              <a:rPr lang="en-US" dirty="0"/>
              <a:t>Economic </a:t>
            </a:r>
          </a:p>
        </p:txBody>
      </p:sp>
      <p:pic>
        <p:nvPicPr>
          <p:cNvPr id="5" name="Picture 2" descr="http://www.leeds1000islands.ca/en/governing/resources/Extra-Files/Age-Friendly-Commun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73480"/>
            <a:ext cx="2854054" cy="26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8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8229600" cy="969633"/>
          </a:xfrm>
        </p:spPr>
        <p:txBody>
          <a:bodyPr/>
          <a:lstStyle/>
          <a:p>
            <a:pPr algn="ctr"/>
            <a:r>
              <a:rPr lang="en-US" dirty="0"/>
              <a:t>Data Report Website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https://healthyagingdatareports.org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179815"/>
            <a:ext cx="4953000" cy="2858785"/>
          </a:xfrm>
          <a:prstGeom prst="rect">
            <a:avLst/>
          </a:prstGeom>
          <a:ln w="19050">
            <a:solidFill>
              <a:srgbClr val="00538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57600"/>
            <a:ext cx="5032482" cy="3059571"/>
          </a:xfrm>
          <a:prstGeom prst="rect">
            <a:avLst/>
          </a:prstGeom>
          <a:ln w="19050">
            <a:solidFill>
              <a:srgbClr val="005389"/>
            </a:solidFill>
          </a:ln>
        </p:spPr>
      </p:pic>
    </p:spTree>
    <p:extLst>
      <p:ext uri="{BB962C8B-B14F-4D97-AF65-F5344CB8AC3E}">
        <p14:creationId xmlns:p14="http://schemas.microsoft.com/office/powerpoint/2010/main" val="266766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162800" cy="990600"/>
          </a:xfrm>
        </p:spPr>
        <p:txBody>
          <a:bodyPr/>
          <a:lstStyle/>
          <a:p>
            <a:pPr algn="ctr"/>
            <a:r>
              <a:rPr lang="en-US" dirty="0"/>
              <a:t>Acknowledgement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5952"/>
            <a:ext cx="1143000" cy="1141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6" y="4001009"/>
            <a:ext cx="1407355" cy="1407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98118"/>
            <a:ext cx="1143000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7455" y="1746379"/>
            <a:ext cx="38093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Researchers from the Gerontology Institute, University of Massachusetts Boston</a:t>
            </a:r>
          </a:p>
          <a:p>
            <a:endParaRPr lang="en-US" sz="1800" dirty="0">
              <a:solidFill>
                <a:schemeClr val="accent5">
                  <a:lumMod val="10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chemeClr val="accent5">
                    <a:lumMod val="10000"/>
                  </a:schemeClr>
                </a:solidFill>
              </a:rPr>
              <a:t>Elizabeth Dugan, PhD</a:t>
            </a:r>
          </a:p>
          <a:p>
            <a:pPr lvl="1"/>
            <a:r>
              <a:rPr lang="en-US" sz="1400" dirty="0">
                <a:solidFill>
                  <a:schemeClr val="accent5">
                    <a:lumMod val="10000"/>
                  </a:schemeClr>
                </a:solidFill>
              </a:rPr>
              <a:t>Frank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</a:rPr>
              <a:t>Porell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</a:rPr>
              <a:t>, PhD</a:t>
            </a:r>
          </a:p>
          <a:p>
            <a:pPr lvl="1"/>
            <a:r>
              <a:rPr lang="en-US" sz="1400" dirty="0">
                <a:solidFill>
                  <a:schemeClr val="accent5">
                    <a:lumMod val="10000"/>
                  </a:schemeClr>
                </a:solidFill>
              </a:rPr>
              <a:t>Nina M. Silverstein, PhD</a:t>
            </a:r>
          </a:p>
          <a:p>
            <a:pPr lvl="1"/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</a:rPr>
              <a:t>Chae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</a:rPr>
              <a:t> Man Lee, PhD</a:t>
            </a:r>
          </a:p>
          <a:p>
            <a:pPr lvl="1"/>
            <a:r>
              <a:rPr lang="en-US" sz="1400" dirty="0">
                <a:solidFill>
                  <a:schemeClr val="accent5">
                    <a:lumMod val="10000"/>
                  </a:schemeClr>
                </a:solidFill>
              </a:rPr>
              <a:t>Shuangshuang Wang, PhD</a:t>
            </a:r>
          </a:p>
          <a:p>
            <a:pPr lvl="1"/>
            <a:r>
              <a:rPr lang="en-US" sz="1400" dirty="0">
                <a:solidFill>
                  <a:schemeClr val="accent5">
                    <a:lumMod val="10000"/>
                  </a:schemeClr>
                </a:solidFill>
              </a:rPr>
              <a:t>Bon Kim, ABD</a:t>
            </a:r>
          </a:p>
          <a:p>
            <a:pPr lvl="1"/>
            <a:r>
              <a:rPr lang="en-US" sz="1400" dirty="0">
                <a:solidFill>
                  <a:schemeClr val="accent5">
                    <a:lumMod val="10000"/>
                  </a:schemeClr>
                </a:solidFill>
              </a:rPr>
              <a:t>Shiva Prasad, MS</a:t>
            </a:r>
          </a:p>
          <a:p>
            <a:pPr lvl="1"/>
            <a:r>
              <a:rPr lang="en-US" sz="1400" dirty="0">
                <a:solidFill>
                  <a:schemeClr val="accent5">
                    <a:lumMod val="10000"/>
                  </a:schemeClr>
                </a:solidFill>
              </a:rPr>
              <a:t>Natalie </a:t>
            </a:r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</a:rPr>
              <a:t>Pitheckoff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</a:rPr>
              <a:t>, PhD candidate, MGS</a:t>
            </a:r>
          </a:p>
          <a:p>
            <a:pPr lvl="1"/>
            <a:r>
              <a:rPr lang="en-US" sz="1400" dirty="0" err="1">
                <a:solidFill>
                  <a:schemeClr val="accent5">
                    <a:lumMod val="10000"/>
                  </a:schemeClr>
                </a:solidFill>
              </a:rPr>
              <a:t>Haowei</a:t>
            </a:r>
            <a:r>
              <a:rPr lang="en-US" sz="1400" dirty="0">
                <a:solidFill>
                  <a:schemeClr val="accent5">
                    <a:lumMod val="10000"/>
                  </a:schemeClr>
                </a:solidFill>
              </a:rPr>
              <a:t> Wang, PhD candidate, MS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234200" y="172729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Executive Office of Elder Affairs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6344" y="3039018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Massachusetts Councils On Aging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9055" y="4350743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Tufts Health Plan Foundation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1" y="4038600"/>
            <a:ext cx="1407355" cy="14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5662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2">
      <a:dk1>
        <a:srgbClr val="005A8B"/>
      </a:dk1>
      <a:lt1>
        <a:srgbClr val="FFFFFF"/>
      </a:lt1>
      <a:dk2>
        <a:srgbClr val="A0CFEB"/>
      </a:dk2>
      <a:lt2>
        <a:srgbClr val="A79E70"/>
      </a:lt2>
      <a:accent1>
        <a:srgbClr val="D47600"/>
      </a:accent1>
      <a:accent2>
        <a:srgbClr val="988F86"/>
      </a:accent2>
      <a:accent3>
        <a:srgbClr val="C59217"/>
      </a:accent3>
      <a:accent4>
        <a:srgbClr val="A33F1F"/>
      </a:accent4>
      <a:accent5>
        <a:srgbClr val="CDE4F3"/>
      </a:accent5>
      <a:accent6>
        <a:srgbClr val="B28414"/>
      </a:accent6>
      <a:hlink>
        <a:srgbClr val="D47600"/>
      </a:hlink>
      <a:folHlink>
        <a:srgbClr val="A33F1F"/>
      </a:folHlink>
    </a:clrScheme>
    <a:fontScheme name="Blank Presentation">
      <a:majorFont>
        <a:latin typeface="Arial Bold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FFFFFF"/>
        </a:dk1>
        <a:lt1>
          <a:srgbClr val="FFFFFF"/>
        </a:lt1>
        <a:dk2>
          <a:srgbClr val="FFFFFF"/>
        </a:dk2>
        <a:lt2>
          <a:srgbClr val="005A8B"/>
        </a:lt2>
        <a:accent1>
          <a:srgbClr val="A0CFEB"/>
        </a:accent1>
        <a:accent2>
          <a:srgbClr val="C59217"/>
        </a:accent2>
        <a:accent3>
          <a:srgbClr val="FFFFFF"/>
        </a:accent3>
        <a:accent4>
          <a:srgbClr val="DADADA"/>
        </a:accent4>
        <a:accent5>
          <a:srgbClr val="CDE4F3"/>
        </a:accent5>
        <a:accent6>
          <a:srgbClr val="B28414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4358</TotalTime>
  <Words>330</Words>
  <Application>Microsoft Macintosh PowerPoint</Application>
  <PresentationFormat>On-screen Show (4:3)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 Bold</vt:lpstr>
      <vt:lpstr>微软雅黑</vt:lpstr>
      <vt:lpstr>ＭＳ Ｐゴシック</vt:lpstr>
      <vt:lpstr>ヒラギノ角ゴ Pro W3</vt:lpstr>
      <vt:lpstr>Arial</vt:lpstr>
      <vt:lpstr>Calibri</vt:lpstr>
      <vt:lpstr>Lucida Grande</vt:lpstr>
      <vt:lpstr>Blank Presentation</vt:lpstr>
      <vt:lpstr>BEHAVIORAL HEALTH IN THE SOCIAL CONTEXT</vt:lpstr>
      <vt:lpstr>PowerPoint Presentation</vt:lpstr>
      <vt:lpstr>PowerPoint Presentation</vt:lpstr>
      <vt:lpstr>MA Healthy Aging Data Report  2014, 2015, &amp; 2019 (forthcoming)</vt:lpstr>
      <vt:lpstr>Data Sources</vt:lpstr>
      <vt:lpstr>Community Profiles</vt:lpstr>
      <vt:lpstr>Data Report Website https://healthyagingdatareports.org</vt:lpstr>
      <vt:lpstr>Acknowledgement</vt:lpstr>
    </vt:vector>
  </TitlesOfParts>
  <Company>CMN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CMN</dc:creator>
  <cp:lastModifiedBy>Microsoft Office User</cp:lastModifiedBy>
  <cp:revision>296</cp:revision>
  <dcterms:created xsi:type="dcterms:W3CDTF">2009-04-07T15:06:50Z</dcterms:created>
  <dcterms:modified xsi:type="dcterms:W3CDTF">2018-06-28T18:17:08Z</dcterms:modified>
</cp:coreProperties>
</file>