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5" r:id="rId1"/>
  </p:sldMasterIdLst>
  <p:sldIdLst>
    <p:sldId id="343" r:id="rId2"/>
    <p:sldId id="353" r:id="rId3"/>
    <p:sldId id="350" r:id="rId4"/>
    <p:sldId id="355" r:id="rId5"/>
    <p:sldId id="284" r:id="rId6"/>
    <p:sldId id="356" r:id="rId7"/>
    <p:sldId id="352" r:id="rId8"/>
    <p:sldId id="35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FF7"/>
    <a:srgbClr val="D0D1D9"/>
    <a:srgbClr val="F6F9FF"/>
    <a:srgbClr val="191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34" autoAdjust="0"/>
  </p:normalViewPr>
  <p:slideViewPr>
    <p:cSldViewPr snapToGrid="0">
      <p:cViewPr varScale="1">
        <p:scale>
          <a:sx n="79" d="100"/>
          <a:sy n="79" d="100"/>
        </p:scale>
        <p:origin x="8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F9512BDE-EEA0-404B-8D45-8AA93D61DABC}"/>
              </a:ext>
            </a:extLst>
          </p:cNvPr>
          <p:cNvSpPr/>
          <p:nvPr userDrawn="1"/>
        </p:nvSpPr>
        <p:spPr>
          <a:xfrm flipH="1">
            <a:off x="-1" y="4450188"/>
            <a:ext cx="12192000" cy="240781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E1223535-0F2F-6340-80B9-0B5D9364A13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cap="all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noProof="0" smtClean="0"/>
              <a:t>5/26/2020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2358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5/26/2020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AA314B25-B4AF-394E-BBDA-7E6BAD315F39}"/>
              </a:ext>
            </a:extLst>
          </p:cNvPr>
          <p:cNvSpPr/>
          <p:nvPr userDrawn="1"/>
        </p:nvSpPr>
        <p:spPr>
          <a:xfrm>
            <a:off x="3351057" y="0"/>
            <a:ext cx="8840943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737575EF-0D14-6140-A91B-260C9C9DFE41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82544261-8049-494B-A93D-BDFF1BB847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5000" y="3135207"/>
            <a:ext cx="4886854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cap="all" baseline="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9214786D-83EE-814C-A5E4-D0EC7D29D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75829" y="633875"/>
            <a:ext cx="5981171" cy="5590250"/>
          </a:xfrm>
        </p:spPr>
        <p:txBody>
          <a:bodyPr anchor="ctr">
            <a:normAutofit/>
          </a:bodyPr>
          <a:lstStyle>
            <a:lvl1pPr marL="342900" indent="-342900"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1pPr>
            <a:lvl2pPr marL="544068" indent="-342900">
              <a:buClr>
                <a:schemeClr val="tx1"/>
              </a:buClr>
              <a:buFont typeface="+mj-lt"/>
              <a:buAutoNum type="arabicPeriod"/>
              <a:defRPr sz="1400">
                <a:solidFill>
                  <a:schemeClr val="tx1"/>
                </a:solidFill>
              </a:defRPr>
            </a:lvl2pPr>
            <a:lvl3pPr marL="61264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chemeClr val="tx1"/>
                </a:solidFill>
              </a:defRPr>
            </a:lvl3pPr>
            <a:lvl4pPr marL="79552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chemeClr val="tx1"/>
                </a:solidFill>
              </a:defRPr>
            </a:lvl4pPr>
            <a:lvl5pPr marL="97840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918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5/26/2020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2E148DD3-DD87-154B-80B4-2421965D3C83}"/>
              </a:ext>
            </a:extLst>
          </p:cNvPr>
          <p:cNvSpPr/>
          <p:nvPr userDrawn="1"/>
        </p:nvSpPr>
        <p:spPr>
          <a:xfrm>
            <a:off x="1" y="1714500"/>
            <a:ext cx="12192000" cy="3429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742E4732-0E8F-7B46-BD08-0F2EE0DA8786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E73F81A-7260-5C4F-A7FF-CA2CC731B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3870" y="942871"/>
            <a:ext cx="571181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4CD13CD4-3E4F-2E41-ACF4-2446257D2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3870" y="1973589"/>
            <a:ext cx="5711810" cy="3941540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1600">
                <a:solidFill>
                  <a:schemeClr val="tx1"/>
                </a:solidFill>
              </a:defRPr>
            </a:lvl1pPr>
            <a:lvl2pPr marL="384048" indent="-182880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2pPr>
            <a:lvl3pPr marL="56692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4980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3268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D8E69886-8907-DB47-87C2-0621AF156D9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05170" y="621039"/>
            <a:ext cx="4589130" cy="5603086"/>
          </a:xfrm>
          <a:solidFill>
            <a:srgbClr val="EDEFF7"/>
          </a:solidFill>
        </p:spPr>
        <p:txBody>
          <a:bodyPr>
            <a:normAutofit/>
          </a:bodyPr>
          <a:lstStyle>
            <a:lvl1pPr>
              <a:buClr>
                <a:schemeClr val="tx1"/>
              </a:buClr>
              <a:defRPr sz="1600">
                <a:solidFill>
                  <a:schemeClr val="tx1"/>
                </a:solidFill>
              </a:defRPr>
            </a:lvl1pPr>
            <a:lvl2pPr marL="384048" indent="-182880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2pPr>
            <a:lvl3pPr marL="56692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4980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3268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6310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9C88DF2D-0421-A94C-82C1-867E1E5E4907}"/>
              </a:ext>
            </a:extLst>
          </p:cNvPr>
          <p:cNvSpPr/>
          <p:nvPr userDrawn="1"/>
        </p:nvSpPr>
        <p:spPr>
          <a:xfrm>
            <a:off x="10993582" y="0"/>
            <a:ext cx="1198418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334D05A3-7A20-9447-8D39-F2980D85413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634999" y="3927894"/>
            <a:ext cx="10922000" cy="2326856"/>
          </a:xfrm>
          <a:prstGeom prst="rect">
            <a:avLst/>
          </a:prstGeom>
          <a:solidFill>
            <a:srgbClr val="F6F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35001" y="603250"/>
            <a:ext cx="10921998" cy="3294019"/>
          </a:xfrm>
          <a:solidFill>
            <a:schemeClr val="bg1"/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298078"/>
            <a:ext cx="10113645" cy="743682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213716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noProof="0" smtClean="0"/>
              <a:t>5/26/2020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46387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F9512BDE-EEA0-404B-8D45-8AA93D61DABC}"/>
              </a:ext>
            </a:extLst>
          </p:cNvPr>
          <p:cNvSpPr/>
          <p:nvPr userDrawn="1"/>
        </p:nvSpPr>
        <p:spPr>
          <a:xfrm flipH="1">
            <a:off x="4217870" y="0"/>
            <a:ext cx="3599236" cy="6857999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E1223535-0F2F-6340-80B9-0B5D9364A13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cap="all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noProof="0" smtClean="0"/>
              <a:t>5/26/2020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9707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202A34A5-A029-A246-82C6-D288185EB396}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2773E1D8-C87F-EE46-8284-575DCA498E81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noProof="0" smtClean="0"/>
              <a:t>5/26/2020</a:t>
            </a:fld>
            <a:endParaRPr lang="en-US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C429A40D-770E-C144-A5B5-6A4442C09C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240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">
            <a:extLst>
              <a:ext uri="{FF2B5EF4-FFF2-40B4-BE49-F238E27FC236}">
                <a16:creationId xmlns:a16="http://schemas.microsoft.com/office/drawing/2014/main" id="{64248D99-2B30-464D-B9B7-4E5C3A1F3FB2}"/>
              </a:ext>
            </a:extLst>
          </p:cNvPr>
          <p:cNvSpPr/>
          <p:nvPr userDrawn="1"/>
        </p:nvSpPr>
        <p:spPr>
          <a:xfrm flipH="1">
            <a:off x="0" y="0"/>
            <a:ext cx="6096000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6" name="Rectangle">
            <a:extLst>
              <a:ext uri="{FF2B5EF4-FFF2-40B4-BE49-F238E27FC236}">
                <a16:creationId xmlns:a16="http://schemas.microsoft.com/office/drawing/2014/main" id="{3FAFF55B-FDE6-394B-A39B-22627D8FB6E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1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1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noProof="0" smtClean="0"/>
              <a:t>5/26/2020</a:t>
            </a:fld>
            <a:endParaRPr lang="en-US" noProof="0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99E345E4-E77C-484E-9FBB-E4EC71F08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2322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83ACCAC0-2C8A-CE43-8C55-22BB53C73920}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A400A9BD-AA60-E24D-9FC2-722758C8C933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noProof="0" smtClean="0"/>
              <a:t>5/26/2020</a:t>
            </a:fld>
            <a:endParaRPr lang="en-US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D4076461-FF7A-8843-B7F9-D041F3FB22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039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>
            <a:extLst>
              <a:ext uri="{FF2B5EF4-FFF2-40B4-BE49-F238E27FC236}">
                <a16:creationId xmlns:a16="http://schemas.microsoft.com/office/drawing/2014/main" id="{35FB147F-5DC4-B24C-B8CB-D3DA74290381}"/>
              </a:ext>
            </a:extLst>
          </p:cNvPr>
          <p:cNvSpPr/>
          <p:nvPr userDrawn="1"/>
        </p:nvSpPr>
        <p:spPr>
          <a:xfrm>
            <a:off x="1" y="3429000"/>
            <a:ext cx="12192000" cy="3429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A400A9BD-AA60-E24D-9FC2-722758C8C933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noProof="0" smtClean="0"/>
              <a:t>5/26/2020</a:t>
            </a:fld>
            <a:endParaRPr lang="en-US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B9308E97-4F89-394E-856A-5B4EFCB2E7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97279" y="193086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A50BECA0-8817-964B-AEDB-A45669684C3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59186" y="193086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EF399F4D-B67A-4C4B-BCF3-36FE110603F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1093" y="193086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08305C84-E25F-EC49-8F2B-4C0181FD3AB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97279" y="525732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A57A1FCE-E6BF-3747-9D43-42DBA6656EC0}"/>
              </a:ext>
            </a:extLst>
          </p:cNvPr>
          <p:cNvSpPr>
            <a:spLocks noGrp="1"/>
          </p:cNvSpPr>
          <p:nvPr>
            <p:ph type="body" sz="half" idx="16" hasCustomPrompt="1"/>
          </p:nvPr>
        </p:nvSpPr>
        <p:spPr>
          <a:xfrm>
            <a:off x="4666773" y="525732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5B4B74C8-96E7-684F-91B9-8CE56CD10F1E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8236267" y="525732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5" name="Title Placeholder 1">
            <a:extLst>
              <a:ext uri="{FF2B5EF4-FFF2-40B4-BE49-F238E27FC236}">
                <a16:creationId xmlns:a16="http://schemas.microsoft.com/office/drawing/2014/main" id="{D522564E-B348-544F-A8E5-CFCAFA48B5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1889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5/26/2020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7229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5/26/2020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05BFC727-5650-B049-AA2A-2511C08FB35B}"/>
              </a:ext>
            </a:extLst>
          </p:cNvPr>
          <p:cNvSpPr/>
          <p:nvPr userDrawn="1"/>
        </p:nvSpPr>
        <p:spPr>
          <a:xfrm flipH="1">
            <a:off x="0" y="0"/>
            <a:ext cx="1195754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E700C598-C823-744D-BE16-5114B7625057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21BED569-C9C5-8F4D-A42A-ED4914579D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24550" y="633875"/>
            <a:ext cx="5632450" cy="5591175"/>
          </a:xfrm>
          <a:solidFill>
            <a:schemeClr val="tx2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ACB6E588-2EB7-9A41-A93A-7757596EF9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5754" y="942870"/>
            <a:ext cx="4157296" cy="129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6C0FE70-F6BB-3D40-AD3C-E704CABE4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5754" y="2281657"/>
            <a:ext cx="4157296" cy="3633471"/>
          </a:xfrm>
        </p:spPr>
        <p:txBody>
          <a:bodyPr>
            <a:normAutofit/>
          </a:bodyPr>
          <a:lstStyle>
            <a:lvl1pPr marL="0" indent="0"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1pPr>
            <a:lvl2pPr marL="201168" indent="0">
              <a:buClr>
                <a:schemeClr val="tx1"/>
              </a:buClr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2pPr>
            <a:lvl3pPr marL="38404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3pPr>
            <a:lvl4pPr marL="56692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4pPr>
            <a:lvl5pPr marL="74980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171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5/26/2020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0AB10FFC-D586-994D-8D3D-F4042255CB72}"/>
              </a:ext>
            </a:extLst>
          </p:cNvPr>
          <p:cNvSpPr/>
          <p:nvPr userDrawn="1"/>
        </p:nvSpPr>
        <p:spPr>
          <a:xfrm flipH="1"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C7B0C08A-E831-D242-B2CE-2DEB004F982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5C2191-88F7-4148-96FD-E129F707E038}"/>
              </a:ext>
            </a:extLst>
          </p:cNvPr>
          <p:cNvCxnSpPr/>
          <p:nvPr userDrawn="1"/>
        </p:nvCxnSpPr>
        <p:spPr>
          <a:xfrm>
            <a:off x="6818393" y="999565"/>
            <a:ext cx="0" cy="4858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61FB2196-E251-5A40-86F7-6092CEBFA1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5000" y="3135207"/>
            <a:ext cx="5460992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4800" cap="all" baseline="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C2FACD1B-0D9C-A547-98A0-D66C341D3D7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540794" y="831286"/>
            <a:ext cx="4016206" cy="5195425"/>
          </a:xfrm>
        </p:spPr>
        <p:txBody>
          <a:bodyPr anchor="ctr">
            <a:normAutofit/>
          </a:bodyPr>
          <a:lstStyle>
            <a:lvl1pPr marL="342900" indent="-342900"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1pPr>
            <a:lvl2pPr marL="544068" indent="-342900">
              <a:buClr>
                <a:schemeClr val="tx1"/>
              </a:buClr>
              <a:buFont typeface="+mj-lt"/>
              <a:buAutoNum type="arabicPeriod"/>
              <a:defRPr sz="1400"/>
            </a:lvl2pPr>
            <a:lvl3pPr marL="612648" indent="-228600">
              <a:buClr>
                <a:schemeClr val="tx1"/>
              </a:buClr>
              <a:buFont typeface="+mj-lt"/>
              <a:buAutoNum type="arabicPeriod"/>
              <a:defRPr sz="1100"/>
            </a:lvl3pPr>
            <a:lvl4pPr marL="795528" indent="-228600">
              <a:buClr>
                <a:schemeClr val="tx1"/>
              </a:buClr>
              <a:buFont typeface="+mj-lt"/>
              <a:buAutoNum type="arabicPeriod"/>
              <a:defRPr sz="1100"/>
            </a:lvl4pPr>
            <a:lvl5pPr marL="978408" indent="-228600">
              <a:buClr>
                <a:schemeClr val="tx1"/>
              </a:buClr>
              <a:buFont typeface="+mj-lt"/>
              <a:buAutoNum type="arabicPeriod"/>
              <a:defRPr sz="1100"/>
            </a:lvl5pPr>
          </a:lstStyle>
          <a:p>
            <a:pPr lvl="0"/>
            <a:r>
              <a:rPr lang="en-US" noProof="0"/>
              <a:t>Quote Goes Here</a:t>
            </a:r>
          </a:p>
        </p:txBody>
      </p:sp>
    </p:spTree>
    <p:extLst>
      <p:ext uri="{BB962C8B-B14F-4D97-AF65-F5344CB8AC3E}">
        <p14:creationId xmlns:p14="http://schemas.microsoft.com/office/powerpoint/2010/main" val="4184935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>
            <a:extLst>
              <a:ext uri="{FF2B5EF4-FFF2-40B4-BE49-F238E27FC236}">
                <a16:creationId xmlns:a16="http://schemas.microsoft.com/office/drawing/2014/main" id="{1552108B-1F90-0044-A7D4-0956E919F29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noProof="0" smtClean="0"/>
              <a:t>5/26/2020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9436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93" r:id="rId2"/>
    <p:sldLayoutId id="2147483675" r:id="rId3"/>
    <p:sldLayoutId id="2147483684" r:id="rId4"/>
    <p:sldLayoutId id="2147483678" r:id="rId5"/>
    <p:sldLayoutId id="2147483688" r:id="rId6"/>
    <p:sldLayoutId id="2147483679" r:id="rId7"/>
    <p:sldLayoutId id="2147483692" r:id="rId8"/>
    <p:sldLayoutId id="2147483691" r:id="rId9"/>
    <p:sldLayoutId id="2147483690" r:id="rId10"/>
    <p:sldLayoutId id="2147483689" r:id="rId11"/>
    <p:sldLayoutId id="2147483683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B7AEFB0-51F2-5449-996C-73382891D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999" y="579878"/>
            <a:ext cx="10058400" cy="356616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Moving Your Support Groups </a:t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On-line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0F6D6CF-8D73-6643-A348-53AAE29FD1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A Discussion 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303B77B4-00DF-4557-A58D-C61046B7DAD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087" y="3220219"/>
            <a:ext cx="2668621" cy="284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365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55BA9AC8-EA60-644D-9DDA-B76203EA1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1374499"/>
            <a:ext cx="4886854" cy="3625518"/>
          </a:xfrm>
        </p:spPr>
        <p:txBody>
          <a:bodyPr>
            <a:noAutofit/>
          </a:bodyPr>
          <a:lstStyle/>
          <a:p>
            <a:r>
              <a:rPr lang="en-US" sz="7200" dirty="0">
                <a:solidFill>
                  <a:schemeClr val="accent2">
                    <a:lumMod val="50000"/>
                  </a:schemeClr>
                </a:solidFill>
              </a:rPr>
              <a:t>House</a:t>
            </a:r>
            <a:br>
              <a:rPr lang="en-US" sz="7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7200" dirty="0">
                <a:solidFill>
                  <a:schemeClr val="accent2">
                    <a:lumMod val="50000"/>
                  </a:schemeClr>
                </a:solidFill>
              </a:rPr>
              <a:t>keeping</a:t>
            </a:r>
          </a:p>
        </p:txBody>
      </p:sp>
      <p:pic>
        <p:nvPicPr>
          <p:cNvPr id="6" name="Content Placeholder 5" descr="A close up of a sign&#10;&#10;Description automatically generated">
            <a:extLst>
              <a:ext uri="{FF2B5EF4-FFF2-40B4-BE49-F238E27FC236}">
                <a16:creationId xmlns:a16="http://schemas.microsoft.com/office/drawing/2014/main" id="{6D15E690-8B2A-45A8-873F-E403832D322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57" y="5353292"/>
            <a:ext cx="1409566" cy="15047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C002B95-A6CE-4BD5-8D47-4DD4C23593C8}"/>
              </a:ext>
            </a:extLst>
          </p:cNvPr>
          <p:cNvSpPr txBox="1"/>
          <p:nvPr/>
        </p:nvSpPr>
        <p:spPr>
          <a:xfrm>
            <a:off x="5521854" y="771212"/>
            <a:ext cx="592760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dirty="0"/>
              <a:t>Mute if you are not talking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dirty="0"/>
              <a:t>Pose Questions in the Chat bar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i="1" dirty="0">
                <a:solidFill>
                  <a:schemeClr val="accent2">
                    <a:lumMod val="50000"/>
                  </a:schemeClr>
                </a:solidFill>
              </a:rPr>
              <a:t>Rename</a:t>
            </a:r>
            <a:r>
              <a:rPr lang="en-US" sz="4400" dirty="0"/>
              <a:t> to include your COA name</a:t>
            </a:r>
          </a:p>
        </p:txBody>
      </p:sp>
    </p:spTree>
    <p:extLst>
      <p:ext uri="{BB962C8B-B14F-4D97-AF65-F5344CB8AC3E}">
        <p14:creationId xmlns:p14="http://schemas.microsoft.com/office/powerpoint/2010/main" val="1902016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9ED1B1-6FE0-FA43-95C4-366DBD1F13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94187" y="1213311"/>
            <a:ext cx="4902741" cy="4029897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spc="200" dirty="0"/>
              <a:t>Facebook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spc="200" dirty="0">
                <a:solidFill>
                  <a:schemeClr val="tx2"/>
                </a:solidFill>
              </a:rPr>
              <a:t>Zoom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spc="200" dirty="0">
                <a:solidFill>
                  <a:schemeClr val="tx2"/>
                </a:solidFill>
              </a:rPr>
              <a:t>Local Cable/Phone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spc="200" dirty="0">
                <a:solidFill>
                  <a:schemeClr val="tx2"/>
                </a:solidFill>
              </a:rPr>
              <a:t>Others </a:t>
            </a:r>
          </a:p>
        </p:txBody>
      </p:sp>
      <p:pic>
        <p:nvPicPr>
          <p:cNvPr id="7" name="Content Placeholder 5" descr="A close up of a sign&#10;&#10;Description automatically generated">
            <a:extLst>
              <a:ext uri="{FF2B5EF4-FFF2-40B4-BE49-F238E27FC236}">
                <a16:creationId xmlns:a16="http://schemas.microsoft.com/office/drawing/2014/main" id="{34B94F9E-3F9C-45F8-85DB-15D55E02325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81" y="4927485"/>
            <a:ext cx="1089797" cy="1163356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E1AFCB64-C2ED-4FEA-928F-C63B3FAC5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281" y="2247089"/>
            <a:ext cx="6154906" cy="2120630"/>
          </a:xfrm>
        </p:spPr>
        <p:txBody>
          <a:bodyPr/>
          <a:lstStyle/>
          <a:p>
            <a:pPr algn="ctr"/>
            <a:r>
              <a:rPr lang="en-US" sz="7200" dirty="0">
                <a:solidFill>
                  <a:schemeClr val="accent2">
                    <a:lumMod val="50000"/>
                  </a:schemeClr>
                </a:solidFill>
              </a:rPr>
              <a:t>Platforms </a:t>
            </a:r>
            <a:r>
              <a:rPr lang="en-US" sz="7200" dirty="0" err="1">
                <a:solidFill>
                  <a:schemeClr val="accent2">
                    <a:lumMod val="50000"/>
                  </a:schemeClr>
                </a:solidFill>
              </a:rPr>
              <a:t>foR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</a:rPr>
              <a:t> OLSG*</a:t>
            </a:r>
          </a:p>
        </p:txBody>
      </p:sp>
    </p:spTree>
    <p:extLst>
      <p:ext uri="{BB962C8B-B14F-4D97-AF65-F5344CB8AC3E}">
        <p14:creationId xmlns:p14="http://schemas.microsoft.com/office/powerpoint/2010/main" val="971976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B7AEFB0-51F2-5449-996C-73382891D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841" y="767593"/>
            <a:ext cx="10058400" cy="102193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2">
                    <a:lumMod val="50000"/>
                  </a:schemeClr>
                </a:solidFill>
              </a:rPr>
              <a:t>Examples of Existing OLSG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0F6D6CF-8D73-6643-A348-53AAE29FD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481" y="2196420"/>
            <a:ext cx="4662793" cy="3560518"/>
          </a:xfrm>
        </p:spPr>
        <p:txBody>
          <a:bodyPr>
            <a:normAutofit/>
          </a:bodyPr>
          <a:lstStyle/>
          <a:p>
            <a:r>
              <a:rPr lang="en-US" sz="3600" b="1" i="1" dirty="0"/>
              <a:t>Facebook: </a:t>
            </a:r>
          </a:p>
          <a:p>
            <a:r>
              <a:rPr lang="en-US" sz="3600" b="1" dirty="0" err="1"/>
              <a:t>MemoRy</a:t>
            </a:r>
            <a:r>
              <a:rPr lang="en-US" sz="3600" b="1" dirty="0"/>
              <a:t> People		  </a:t>
            </a:r>
          </a:p>
          <a:p>
            <a:pPr>
              <a:lnSpc>
                <a:spcPct val="110000"/>
              </a:lnSpc>
            </a:pPr>
            <a:r>
              <a:rPr lang="en-US" sz="3600" b="1" dirty="0"/>
              <a:t>Purple Sherpa     Basecamp 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303B77B4-00DF-4557-A58D-C61046B7DAD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241" y="95468"/>
            <a:ext cx="1258759" cy="13442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DDE59DD-05F9-45F7-B6F1-4B8FDE106195}"/>
              </a:ext>
            </a:extLst>
          </p:cNvPr>
          <p:cNvSpPr txBox="1"/>
          <p:nvPr/>
        </p:nvSpPr>
        <p:spPr>
          <a:xfrm>
            <a:off x="7373566" y="245137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CD83B6-7B74-4175-B034-88965DB45B24}"/>
              </a:ext>
            </a:extLst>
          </p:cNvPr>
          <p:cNvSpPr txBox="1"/>
          <p:nvPr/>
        </p:nvSpPr>
        <p:spPr>
          <a:xfrm>
            <a:off x="5431168" y="2083853"/>
            <a:ext cx="609935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/>
              <a:t>Organizations:</a:t>
            </a:r>
          </a:p>
          <a:p>
            <a:r>
              <a:rPr lang="en-US" sz="3600" b="1" dirty="0"/>
              <a:t>JFCS</a:t>
            </a:r>
          </a:p>
          <a:p>
            <a:endParaRPr lang="en-US" sz="800" b="1" dirty="0"/>
          </a:p>
          <a:p>
            <a:r>
              <a:rPr lang="en-US" sz="3600" b="1" dirty="0" err="1"/>
              <a:t>Alz</a:t>
            </a:r>
            <a:r>
              <a:rPr lang="en-US" sz="3600" b="1" dirty="0"/>
              <a:t>. Association MA/NH</a:t>
            </a:r>
          </a:p>
          <a:p>
            <a:endParaRPr lang="en-US" sz="800" b="1" dirty="0"/>
          </a:p>
          <a:p>
            <a:r>
              <a:rPr lang="en-US" sz="3600" b="1" dirty="0"/>
              <a:t>Dementia Mentors</a:t>
            </a:r>
          </a:p>
          <a:p>
            <a:endParaRPr lang="en-US" sz="800" b="1" dirty="0"/>
          </a:p>
          <a:p>
            <a:r>
              <a:rPr lang="en-US" sz="3600" b="1" dirty="0" err="1"/>
              <a:t>Alz</a:t>
            </a:r>
            <a:r>
              <a:rPr lang="en-US" sz="3600" b="1" dirty="0"/>
              <a:t>. Family Support </a:t>
            </a:r>
            <a:r>
              <a:rPr lang="en-US" sz="3600" b="1" dirty="0" err="1"/>
              <a:t>Ptnrs</a:t>
            </a:r>
            <a:r>
              <a:rPr lang="en-US" sz="3600" b="1" dirty="0"/>
              <a:t>. </a:t>
            </a:r>
          </a:p>
          <a:p>
            <a:r>
              <a:rPr lang="en-US" sz="3600" b="1" dirty="0"/>
              <a:t>MANY OTHERS  </a:t>
            </a:r>
          </a:p>
        </p:txBody>
      </p:sp>
    </p:spTree>
    <p:extLst>
      <p:ext uri="{BB962C8B-B14F-4D97-AF65-F5344CB8AC3E}">
        <p14:creationId xmlns:p14="http://schemas.microsoft.com/office/powerpoint/2010/main" val="3340793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>
            <a:extLst>
              <a:ext uri="{FF2B5EF4-FFF2-40B4-BE49-F238E27FC236}">
                <a16:creationId xmlns:a16="http://schemas.microsoft.com/office/drawing/2014/main" id="{D39BD1BF-B98F-4A72-914C-9D7BA47CA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5387" y="942975"/>
            <a:ext cx="8191803" cy="1292225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accent2">
                    <a:lumMod val="50000"/>
                  </a:schemeClr>
                </a:solidFill>
              </a:rPr>
              <a:t>Opportunities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6C4881-2DE7-425A-9EC4-2FDDEAA58C8C}"/>
              </a:ext>
            </a:extLst>
          </p:cNvPr>
          <p:cNvSpPr/>
          <p:nvPr/>
        </p:nvSpPr>
        <p:spPr>
          <a:xfrm>
            <a:off x="2084961" y="2235200"/>
            <a:ext cx="840145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b="1" spc="200" dirty="0"/>
              <a:t>Greater Access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b="1" spc="200" dirty="0">
                <a:solidFill>
                  <a:schemeClr val="tx2"/>
                </a:solidFill>
              </a:rPr>
              <a:t>Reaching Homebound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b="1" spc="200" dirty="0">
                <a:solidFill>
                  <a:schemeClr val="tx2"/>
                </a:solidFill>
              </a:rPr>
              <a:t>Exposure to new technology </a:t>
            </a:r>
          </a:p>
        </p:txBody>
      </p:sp>
    </p:spTree>
    <p:extLst>
      <p:ext uri="{BB962C8B-B14F-4D97-AF65-F5344CB8AC3E}">
        <p14:creationId xmlns:p14="http://schemas.microsoft.com/office/powerpoint/2010/main" val="1255359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>
            <a:extLst>
              <a:ext uri="{FF2B5EF4-FFF2-40B4-BE49-F238E27FC236}">
                <a16:creationId xmlns:a16="http://schemas.microsoft.com/office/drawing/2014/main" id="{D39BD1BF-B98F-4A72-914C-9D7BA47CA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5387" y="942975"/>
            <a:ext cx="8191803" cy="1292225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accent2">
                    <a:lumMod val="50000"/>
                  </a:schemeClr>
                </a:solidFill>
              </a:rPr>
              <a:t>Challenges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6C4881-2DE7-425A-9EC4-2FDDEAA58C8C}"/>
              </a:ext>
            </a:extLst>
          </p:cNvPr>
          <p:cNvSpPr/>
          <p:nvPr/>
        </p:nvSpPr>
        <p:spPr>
          <a:xfrm>
            <a:off x="2084961" y="2235200"/>
            <a:ext cx="840145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b="1" spc="200" dirty="0"/>
              <a:t>Technology Platform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b="1" spc="200" dirty="0">
                <a:solidFill>
                  <a:schemeClr val="tx2"/>
                </a:solidFill>
              </a:rPr>
              <a:t>Tech Learning - COA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b="1" spc="200" dirty="0">
                <a:solidFill>
                  <a:schemeClr val="tx2"/>
                </a:solidFill>
              </a:rPr>
              <a:t>Tech learning/comfort of OLSP participants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b="1" spc="200" dirty="0">
                <a:solidFill>
                  <a:schemeClr val="tx2"/>
                </a:solidFill>
              </a:rPr>
              <a:t>Combining Technology</a:t>
            </a:r>
          </a:p>
        </p:txBody>
      </p:sp>
    </p:spTree>
    <p:extLst>
      <p:ext uri="{BB962C8B-B14F-4D97-AF65-F5344CB8AC3E}">
        <p14:creationId xmlns:p14="http://schemas.microsoft.com/office/powerpoint/2010/main" val="1457405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9ED1B1-6FE0-FA43-95C4-366DBD1F13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18691" y="739301"/>
            <a:ext cx="6073309" cy="5612860"/>
          </a:xfrm>
        </p:spPr>
        <p:txBody>
          <a:bodyPr>
            <a:normAutofit fontScale="62500" lnSpcReduction="2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endParaRPr lang="en-US" sz="4400" spc="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800" spc="200" dirty="0">
                <a:solidFill>
                  <a:schemeClr val="tx2"/>
                </a:solidFill>
              </a:rPr>
              <a:t>Pat </a:t>
            </a:r>
            <a:r>
              <a:rPr lang="en-US" sz="5800" spc="200">
                <a:solidFill>
                  <a:schemeClr val="tx2"/>
                </a:solidFill>
              </a:rPr>
              <a:t>Srodwa</a:t>
            </a:r>
            <a:endParaRPr lang="en-US" sz="5800" spc="2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5800" spc="200" dirty="0">
                <a:solidFill>
                  <a:schemeClr val="tx2"/>
                </a:solidFill>
              </a:rPr>
              <a:t>   </a:t>
            </a:r>
            <a:r>
              <a:rPr lang="pl-PL" sz="5800" spc="200" dirty="0">
                <a:solidFill>
                  <a:schemeClr val="tx2"/>
                </a:solidFill>
              </a:rPr>
              <a:t>Patricia srodawa srodawas@</a:t>
            </a:r>
            <a:endParaRPr lang="en-US" sz="5800" spc="2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pl-PL" sz="5800" spc="200" dirty="0">
                <a:solidFill>
                  <a:schemeClr val="tx2"/>
                </a:solidFill>
              </a:rPr>
              <a:t>gmail.com</a:t>
            </a:r>
            <a:endParaRPr lang="en-US" sz="5800" spc="200" dirty="0">
              <a:solidFill>
                <a:schemeClr val="tx2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5800" spc="200" dirty="0">
              <a:solidFill>
                <a:schemeClr val="tx2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800" spc="200" dirty="0"/>
              <a:t>Mary Holmes</a:t>
            </a:r>
          </a:p>
          <a:p>
            <a:pPr marL="0" indent="0">
              <a:buNone/>
            </a:pPr>
            <a:r>
              <a:rPr lang="en-US" sz="5800" spc="200" dirty="0"/>
              <a:t>Mary Holmes </a:t>
            </a:r>
            <a:r>
              <a:rPr lang="en-US" sz="5800" spc="200" dirty="0" err="1"/>
              <a:t>maryh</a:t>
            </a:r>
            <a:r>
              <a:rPr lang="en-US" sz="5800" spc="200" dirty="0"/>
              <a:t>@</a:t>
            </a:r>
          </a:p>
          <a:p>
            <a:pPr marL="0" indent="0">
              <a:buNone/>
            </a:pPr>
            <a:r>
              <a:rPr lang="en-US" sz="5800" spc="200" dirty="0"/>
              <a:t>mvcenter4living.org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5800" spc="200" dirty="0"/>
          </a:p>
        </p:txBody>
      </p:sp>
      <p:pic>
        <p:nvPicPr>
          <p:cNvPr id="7" name="Content Placeholder 5" descr="A close up of a sign&#10;&#10;Description automatically generated">
            <a:extLst>
              <a:ext uri="{FF2B5EF4-FFF2-40B4-BE49-F238E27FC236}">
                <a16:creationId xmlns:a16="http://schemas.microsoft.com/office/drawing/2014/main" id="{34B94F9E-3F9C-45F8-85DB-15D55E02325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81" y="4927485"/>
            <a:ext cx="1089797" cy="1163356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E1AFCB64-C2ED-4FEA-928F-C63B3FAC5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996" y="2091446"/>
            <a:ext cx="5460992" cy="2120630"/>
          </a:xfrm>
        </p:spPr>
        <p:txBody>
          <a:bodyPr/>
          <a:lstStyle/>
          <a:p>
            <a:pPr algn="ctr"/>
            <a:r>
              <a:rPr lang="en-US" sz="5400" dirty="0">
                <a:solidFill>
                  <a:schemeClr val="accent2">
                    <a:lumMod val="50000"/>
                  </a:schemeClr>
                </a:solidFill>
              </a:rPr>
              <a:t>Thinking about </a:t>
            </a:r>
            <a:br>
              <a:rPr lang="en-US" sz="5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5400" dirty="0">
                <a:solidFill>
                  <a:schemeClr val="accent2">
                    <a:lumMod val="50000"/>
                  </a:schemeClr>
                </a:solidFill>
              </a:rPr>
              <a:t>moving your Support Group Online?</a:t>
            </a:r>
          </a:p>
        </p:txBody>
      </p:sp>
    </p:spTree>
    <p:extLst>
      <p:ext uri="{BB962C8B-B14F-4D97-AF65-F5344CB8AC3E}">
        <p14:creationId xmlns:p14="http://schemas.microsoft.com/office/powerpoint/2010/main" val="3637315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B7AEFB0-51F2-5449-996C-73382891D2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General Discussion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0F6D6CF-8D73-6643-A348-53AAE29FD1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Contact: </a:t>
            </a:r>
          </a:p>
          <a:p>
            <a:r>
              <a:rPr lang="en-US" sz="2800" b="1" dirty="0"/>
              <a:t>Patty Sullivan </a:t>
            </a:r>
            <a:r>
              <a:rPr lang="en-US" sz="2800" b="1" dirty="0" err="1"/>
              <a:t>patty@mcoaonline</a:t>
            </a:r>
            <a:endParaRPr lang="en-US" sz="2800" b="1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303B77B4-00DF-4557-A58D-C61046B7DAD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814" y="787915"/>
            <a:ext cx="2668621" cy="284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48001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MONO">
      <a:dk1>
        <a:srgbClr val="000000"/>
      </a:dk1>
      <a:lt1>
        <a:srgbClr val="ECEEF7"/>
      </a:lt1>
      <a:dk2>
        <a:srgbClr val="000000"/>
      </a:dk2>
      <a:lt2>
        <a:srgbClr val="F5F8FF"/>
      </a:lt2>
      <a:accent1>
        <a:srgbClr val="ECEEF7"/>
      </a:accent1>
      <a:accent2>
        <a:srgbClr val="F5F8FF"/>
      </a:accent2>
      <a:accent3>
        <a:srgbClr val="A1A2A9"/>
      </a:accent3>
      <a:accent4>
        <a:srgbClr val="141514"/>
      </a:accent4>
      <a:accent5>
        <a:srgbClr val="000000"/>
      </a:accent5>
      <a:accent6>
        <a:srgbClr val="96969C"/>
      </a:accent6>
      <a:hlink>
        <a:srgbClr val="5F6063"/>
      </a:hlink>
      <a:folHlink>
        <a:srgbClr val="919191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 Pitch" id="{BA0280BF-E6B4-464B-BF28-F0D2A23065D1}" vid="{A1F0DEB3-06CD-4A85-8D08-B66BE056CE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Minimalist sales pitch</Template>
  <TotalTime>0</TotalTime>
  <Words>135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Century Gothic</vt:lpstr>
      <vt:lpstr>RetrospectVTI</vt:lpstr>
      <vt:lpstr>Moving Your Support Groups  On-line </vt:lpstr>
      <vt:lpstr>House keeping</vt:lpstr>
      <vt:lpstr>Platforms foR OLSG*</vt:lpstr>
      <vt:lpstr>Examples of Existing OLSG</vt:lpstr>
      <vt:lpstr>Opportunities</vt:lpstr>
      <vt:lpstr>Challenges</vt:lpstr>
      <vt:lpstr>Thinking about  moving your Support Group Online?</vt:lpstr>
      <vt:lpstr>General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2020-05-14T16:19:22Z</dcterms:created>
  <dcterms:modified xsi:type="dcterms:W3CDTF">2020-05-26T14:43:43Z</dcterms:modified>
</cp:coreProperties>
</file>