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sldIdLst>
    <p:sldId id="256" r:id="rId2"/>
    <p:sldId id="270" r:id="rId3"/>
    <p:sldId id="271" r:id="rId4"/>
    <p:sldId id="259" r:id="rId5"/>
    <p:sldId id="303" r:id="rId6"/>
    <p:sldId id="292" r:id="rId7"/>
    <p:sldId id="301" r:id="rId8"/>
    <p:sldId id="290" r:id="rId9"/>
    <p:sldId id="291" r:id="rId10"/>
    <p:sldId id="294" r:id="rId11"/>
    <p:sldId id="293" r:id="rId12"/>
    <p:sldId id="261" r:id="rId13"/>
    <p:sldId id="267" r:id="rId14"/>
    <p:sldId id="284" r:id="rId15"/>
    <p:sldId id="280" r:id="rId16"/>
    <p:sldId id="281" r:id="rId17"/>
    <p:sldId id="286" r:id="rId18"/>
    <p:sldId id="289" r:id="rId19"/>
    <p:sldId id="282" r:id="rId20"/>
    <p:sldId id="283" r:id="rId21"/>
    <p:sldId id="258" r:id="rId22"/>
    <p:sldId id="277" r:id="rId23"/>
    <p:sldId id="269" r:id="rId24"/>
    <p:sldId id="287" r:id="rId25"/>
    <p:sldId id="275" r:id="rId26"/>
    <p:sldId id="273" r:id="rId27"/>
    <p:sldId id="272" r:id="rId28"/>
    <p:sldId id="304" r:id="rId29"/>
    <p:sldId id="276" r:id="rId30"/>
    <p:sldId id="260" r:id="rId31"/>
    <p:sldId id="268" r:id="rId32"/>
    <p:sldId id="262" r:id="rId33"/>
    <p:sldId id="263" r:id="rId34"/>
    <p:sldId id="264" r:id="rId35"/>
    <p:sldId id="265" r:id="rId36"/>
    <p:sldId id="266" r:id="rId37"/>
    <p:sldId id="285" r:id="rId38"/>
    <p:sldId id="297" r:id="rId39"/>
    <p:sldId id="298" r:id="rId40"/>
    <p:sldId id="295" r:id="rId41"/>
    <p:sldId id="296" r:id="rId42"/>
    <p:sldId id="299" r:id="rId43"/>
    <p:sldId id="302" r:id="rId44"/>
    <p:sldId id="300" r:id="rId4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A00"/>
    <a:srgbClr val="4E0233"/>
    <a:srgbClr val="1D3A00"/>
    <a:srgbClr val="00CC99"/>
    <a:srgbClr val="66FFCC"/>
    <a:srgbClr val="007033"/>
    <a:srgbClr val="FE9202"/>
    <a:srgbClr val="CC0099"/>
    <a:srgbClr val="6C1A00"/>
    <a:srgbClr val="E7F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00" autoAdjust="0"/>
  </p:normalViewPr>
  <p:slideViewPr>
    <p:cSldViewPr>
      <p:cViewPr varScale="1">
        <p:scale>
          <a:sx n="89" d="100"/>
          <a:sy n="89" d="100"/>
        </p:scale>
        <p:origin x="562" y="53"/>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D18E60-4300-4729-A0D7-6AB984C3922D}" type="datetimeFigureOut">
              <a:rPr lang="en-US" smtClean="0"/>
              <a:t>6/19/2020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TRAINING, ARRANGE SEATING IN ACCORDANCE WITH SOCIAL DISTANCING</a:t>
            </a:r>
          </a:p>
          <a:p>
            <a:r>
              <a:rPr lang="en-US" dirty="0"/>
              <a:t>Letter to staff to include this:</a:t>
            </a:r>
          </a:p>
          <a:p>
            <a:r>
              <a:rPr lang="en-US" dirty="0"/>
              <a:t>At the doors prior to entrance, remind everyone to wear their mask; ask them NOT to move chairs closer to one another</a:t>
            </a:r>
          </a:p>
          <a:p>
            <a:r>
              <a:rPr lang="en-US" dirty="0"/>
              <a:t>PUT ON YOUR MASKS and stay 6 FEET apart. </a:t>
            </a:r>
          </a:p>
        </p:txBody>
      </p:sp>
      <p:sp>
        <p:nvSpPr>
          <p:cNvPr id="4" name="Slide Number Placeholder 3"/>
          <p:cNvSpPr>
            <a:spLocks noGrp="1"/>
          </p:cNvSpPr>
          <p:nvPr>
            <p:ph type="sldNum" sz="quarter" idx="5"/>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409265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staff member, volunteer, visitor, vendor etc., will have their temperatures checked upon entering the building</a:t>
            </a:r>
          </a:p>
          <a:p>
            <a:r>
              <a:rPr lang="en-US" dirty="0"/>
              <a:t>NO ONE will be allowed on the van or in the center if they present with a fever over 100.3</a:t>
            </a:r>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21134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coverings must be worn by all staff and volunteers whenever social distancing is not possible</a:t>
            </a:r>
          </a:p>
          <a:p>
            <a:r>
              <a:rPr lang="en-US" dirty="0"/>
              <a:t>Clients, Passengers, Visitors must also wear masks  - Signs will be posted inside the COA Van an prior to entering the COA Building</a:t>
            </a:r>
          </a:p>
          <a:p>
            <a:r>
              <a:rPr lang="en-US" dirty="0"/>
              <a:t>If some visits the center, escort them to the office immediately – DO NOT allow people to roam around freely.  We MUST screen them and add them to contract tracing list</a:t>
            </a:r>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412528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 have a custodian, it would be impossible to clean every surface throughout the day</a:t>
            </a:r>
          </a:p>
          <a:p>
            <a:r>
              <a:rPr lang="en-US" dirty="0"/>
              <a:t>Staff will be required to assist.  We would also appreciate our Volunteers assistance also</a:t>
            </a:r>
          </a:p>
          <a:p>
            <a:r>
              <a:rPr lang="en-US" dirty="0"/>
              <a:t>Cleaning supplies will be made available – GLOVES MUST BE WORN.</a:t>
            </a:r>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188611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 have a custodian, it would be impossible to clean every surface throughout the day</a:t>
            </a:r>
          </a:p>
          <a:p>
            <a:r>
              <a:rPr lang="en-US" dirty="0"/>
              <a:t>Staff will be required to assist.  We would also appreciate our Volunteers assistance also</a:t>
            </a:r>
          </a:p>
          <a:p>
            <a:r>
              <a:rPr lang="en-US" dirty="0"/>
              <a:t>Cleaning supplies will be made available – GLOVES MUST BE WORN.</a:t>
            </a:r>
          </a:p>
          <a:p>
            <a:r>
              <a:rPr lang="en-US" dirty="0"/>
              <a:t>Note:  Show demonstration of removing gloves in video link provided</a:t>
            </a:r>
          </a:p>
          <a:p>
            <a:endParaRPr lang="en-US" dirty="0"/>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17</a:t>
            </a:fld>
            <a:endParaRPr lang="en-US"/>
          </a:p>
        </p:txBody>
      </p:sp>
    </p:spTree>
    <p:extLst>
      <p:ext uri="{BB962C8B-B14F-4D97-AF65-F5344CB8AC3E}">
        <p14:creationId xmlns:p14="http://schemas.microsoft.com/office/powerpoint/2010/main" val="60161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bg1"/>
                </a:solidFill>
                <a:ea typeface="ＭＳ Ｐゴシック" panose="020B0600070205080204" pitchFamily="34" charset="-128"/>
              </a:rPr>
              <a:t>Clients/Passengers may prefer to sit together – NOT ALLOWED for safety reasons</a:t>
            </a:r>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18</a:t>
            </a:fld>
            <a:endParaRPr lang="en-US"/>
          </a:p>
        </p:txBody>
      </p:sp>
    </p:spTree>
    <p:extLst>
      <p:ext uri="{BB962C8B-B14F-4D97-AF65-F5344CB8AC3E}">
        <p14:creationId xmlns:p14="http://schemas.microsoft.com/office/powerpoint/2010/main" val="70147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bg1"/>
                </a:solidFill>
                <a:ea typeface="ＭＳ Ｐゴシック" panose="020B0600070205080204" pitchFamily="34" charset="-128"/>
              </a:rPr>
              <a:t>Clients/Passengers may prefer to sit together – NOT ALLOWED for safety reasons</a:t>
            </a:r>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19</a:t>
            </a:fld>
            <a:endParaRPr lang="en-US"/>
          </a:p>
        </p:txBody>
      </p:sp>
    </p:spTree>
    <p:extLst>
      <p:ext uri="{BB962C8B-B14F-4D97-AF65-F5344CB8AC3E}">
        <p14:creationId xmlns:p14="http://schemas.microsoft.com/office/powerpoint/2010/main" val="335168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20</a:t>
            </a:fld>
            <a:endParaRPr lang="en-US"/>
          </a:p>
        </p:txBody>
      </p:sp>
    </p:spTree>
    <p:extLst>
      <p:ext uri="{BB962C8B-B14F-4D97-AF65-F5344CB8AC3E}">
        <p14:creationId xmlns:p14="http://schemas.microsoft.com/office/powerpoint/2010/main" val="408095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yourself each morning before work; throughout the day.  If you’re at work and start to feel like you might be coming down with something err on the side of caution.</a:t>
            </a:r>
          </a:p>
          <a:p>
            <a:r>
              <a:rPr lang="en-US" dirty="0"/>
              <a:t>Tell your supervisor immediately.</a:t>
            </a:r>
          </a:p>
        </p:txBody>
      </p:sp>
      <p:sp>
        <p:nvSpPr>
          <p:cNvPr id="4" name="Slide Number Placeholder 3"/>
          <p:cNvSpPr>
            <a:spLocks noGrp="1"/>
          </p:cNvSpPr>
          <p:nvPr>
            <p:ph type="sldNum" sz="quarter" idx="5"/>
          </p:nvPr>
        </p:nvSpPr>
        <p:spPr/>
        <p:txBody>
          <a:bodyPr/>
          <a:lstStyle/>
          <a:p>
            <a:fld id="{AF533E96-F078-4B3D-A8F4-F1AF21EBC357}" type="slidenum">
              <a:rPr lang="en-US" smtClean="0"/>
              <a:t>21</a:t>
            </a:fld>
            <a:endParaRPr lang="en-US"/>
          </a:p>
        </p:txBody>
      </p:sp>
    </p:spTree>
    <p:extLst>
      <p:ext uri="{BB962C8B-B14F-4D97-AF65-F5344CB8AC3E}">
        <p14:creationId xmlns:p14="http://schemas.microsoft.com/office/powerpoint/2010/main" val="494473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22</a:t>
            </a:fld>
            <a:endParaRPr lang="en-US"/>
          </a:p>
        </p:txBody>
      </p:sp>
    </p:spTree>
    <p:extLst>
      <p:ext uri="{BB962C8B-B14F-4D97-AF65-F5344CB8AC3E}">
        <p14:creationId xmlns:p14="http://schemas.microsoft.com/office/powerpoint/2010/main" val="379417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SDP to receive additional guidance on how to remain apart</a:t>
            </a:r>
          </a:p>
          <a:p>
            <a:r>
              <a:rPr lang="en-US" dirty="0"/>
              <a:t>Room is large.  Assign one staff/volunteer to left side and another to right side.  </a:t>
            </a:r>
          </a:p>
          <a:p>
            <a:r>
              <a:rPr lang="en-US" dirty="0"/>
              <a:t>They should NOT cross over into one another’s areas.  </a:t>
            </a:r>
          </a:p>
        </p:txBody>
      </p:sp>
      <p:sp>
        <p:nvSpPr>
          <p:cNvPr id="4" name="Slide Number Placeholder 3"/>
          <p:cNvSpPr>
            <a:spLocks noGrp="1"/>
          </p:cNvSpPr>
          <p:nvPr>
            <p:ph type="sldNum" sz="quarter" idx="5"/>
          </p:nvPr>
        </p:nvSpPr>
        <p:spPr/>
        <p:txBody>
          <a:bodyPr/>
          <a:lstStyle/>
          <a:p>
            <a:fld id="{AF533E96-F078-4B3D-A8F4-F1AF21EBC357}" type="slidenum">
              <a:rPr lang="en-US" smtClean="0"/>
              <a:t>24</a:t>
            </a:fld>
            <a:endParaRPr lang="en-US"/>
          </a:p>
        </p:txBody>
      </p:sp>
    </p:spTree>
    <p:extLst>
      <p:ext uri="{BB962C8B-B14F-4D97-AF65-F5344CB8AC3E}">
        <p14:creationId xmlns:p14="http://schemas.microsoft.com/office/powerpoint/2010/main" val="332536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closed our doors to programs and services on March 13</a:t>
            </a:r>
            <a:r>
              <a:rPr lang="en-US" baseline="30000" dirty="0"/>
              <a:t>th</a:t>
            </a:r>
            <a:r>
              <a:rPr lang="en-US" dirty="0"/>
              <a:t>.</a:t>
            </a:r>
          </a:p>
          <a:p>
            <a:r>
              <a:rPr lang="en-US" dirty="0"/>
              <a:t>No SDP, no recreational programs etc.</a:t>
            </a:r>
          </a:p>
          <a:p>
            <a:r>
              <a:rPr lang="en-US" dirty="0"/>
              <a:t>The COA never closed.  Staff was always here to assist meeting needs of seniors/clients</a:t>
            </a:r>
          </a:p>
          <a:p>
            <a:r>
              <a:rPr lang="en-US" dirty="0"/>
              <a:t>Example:  SHINE appointments were done by phone; Transportation for grocery shopping and medical appointments never stopped; groceries were purchased, bagged and delivered to those in need during the crisis etc.</a:t>
            </a:r>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3840627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26</a:t>
            </a:fld>
            <a:endParaRPr lang="en-US"/>
          </a:p>
        </p:txBody>
      </p:sp>
    </p:spTree>
    <p:extLst>
      <p:ext uri="{BB962C8B-B14F-4D97-AF65-F5344CB8AC3E}">
        <p14:creationId xmlns:p14="http://schemas.microsoft.com/office/powerpoint/2010/main" val="3585769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27</a:t>
            </a:fld>
            <a:endParaRPr lang="en-US"/>
          </a:p>
        </p:txBody>
      </p:sp>
    </p:spTree>
    <p:extLst>
      <p:ext uri="{BB962C8B-B14F-4D97-AF65-F5344CB8AC3E}">
        <p14:creationId xmlns:p14="http://schemas.microsoft.com/office/powerpoint/2010/main" val="824530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28</a:t>
            </a:fld>
            <a:endParaRPr lang="en-US"/>
          </a:p>
        </p:txBody>
      </p:sp>
    </p:spTree>
    <p:extLst>
      <p:ext uri="{BB962C8B-B14F-4D97-AF65-F5344CB8AC3E}">
        <p14:creationId xmlns:p14="http://schemas.microsoft.com/office/powerpoint/2010/main" val="812916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30</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31</a:t>
            </a:fld>
            <a:endParaRPr lang="en-US"/>
          </a:p>
        </p:txBody>
      </p:sp>
    </p:spTree>
    <p:extLst>
      <p:ext uri="{BB962C8B-B14F-4D97-AF65-F5344CB8AC3E}">
        <p14:creationId xmlns:p14="http://schemas.microsoft.com/office/powerpoint/2010/main" val="2820285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32</a:t>
            </a:fld>
            <a:endParaRPr lang="en-US"/>
          </a:p>
        </p:txBody>
      </p:sp>
    </p:spTree>
    <p:extLst>
      <p:ext uri="{BB962C8B-B14F-4D97-AF65-F5344CB8AC3E}">
        <p14:creationId xmlns:p14="http://schemas.microsoft.com/office/powerpoint/2010/main" val="161545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33</a:t>
            </a:fld>
            <a:endParaRPr lang="en-US"/>
          </a:p>
        </p:txBody>
      </p:sp>
    </p:spTree>
    <p:extLst>
      <p:ext uri="{BB962C8B-B14F-4D97-AF65-F5344CB8AC3E}">
        <p14:creationId xmlns:p14="http://schemas.microsoft.com/office/powerpoint/2010/main" val="1483045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34</a:t>
            </a:fld>
            <a:endParaRPr lang="en-US"/>
          </a:p>
        </p:txBody>
      </p:sp>
    </p:spTree>
    <p:extLst>
      <p:ext uri="{BB962C8B-B14F-4D97-AF65-F5344CB8AC3E}">
        <p14:creationId xmlns:p14="http://schemas.microsoft.com/office/powerpoint/2010/main" val="3048031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36</a:t>
            </a:fld>
            <a:endParaRPr lang="en-US"/>
          </a:p>
        </p:txBody>
      </p:sp>
    </p:spTree>
    <p:extLst>
      <p:ext uri="{BB962C8B-B14F-4D97-AF65-F5344CB8AC3E}">
        <p14:creationId xmlns:p14="http://schemas.microsoft.com/office/powerpoint/2010/main" val="71984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37</a:t>
            </a:fld>
            <a:endParaRPr lang="en-US"/>
          </a:p>
        </p:txBody>
      </p:sp>
    </p:spTree>
    <p:extLst>
      <p:ext uri="{BB962C8B-B14F-4D97-AF65-F5344CB8AC3E}">
        <p14:creationId xmlns:p14="http://schemas.microsoft.com/office/powerpoint/2010/main" val="56515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many are still very concerned about safety as are we.  </a:t>
            </a:r>
          </a:p>
          <a:p>
            <a:r>
              <a:rPr lang="en-US" dirty="0"/>
              <a:t>This Control Plan is established for exactly that reason.</a:t>
            </a:r>
          </a:p>
          <a:p>
            <a:r>
              <a:rPr lang="en-US" dirty="0"/>
              <a:t>It forces us to look at every facet of our operation and see what we’re doing right and what we can improve upon to keep everyone safe</a:t>
            </a:r>
          </a:p>
          <a:p>
            <a:r>
              <a:rPr lang="en-US" dirty="0"/>
              <a:t>This includes having this meeting to let you know what’s been done in the planning stages, what will be necessary moving forward and how we intend to operate in the “new normal”.</a:t>
            </a:r>
          </a:p>
          <a:p>
            <a:r>
              <a:rPr lang="en-US" dirty="0"/>
              <a:t>We will only succeed with your cooperation, assistance and feedback.</a:t>
            </a:r>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619638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38</a:t>
            </a:fld>
            <a:endParaRPr lang="en-US"/>
          </a:p>
        </p:txBody>
      </p:sp>
    </p:spTree>
    <p:extLst>
      <p:ext uri="{BB962C8B-B14F-4D97-AF65-F5344CB8AC3E}">
        <p14:creationId xmlns:p14="http://schemas.microsoft.com/office/powerpoint/2010/main" val="2297441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39</a:t>
            </a:fld>
            <a:endParaRPr lang="en-US"/>
          </a:p>
        </p:txBody>
      </p:sp>
    </p:spTree>
    <p:extLst>
      <p:ext uri="{BB962C8B-B14F-4D97-AF65-F5344CB8AC3E}">
        <p14:creationId xmlns:p14="http://schemas.microsoft.com/office/powerpoint/2010/main" val="3462718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40</a:t>
            </a:fld>
            <a:endParaRPr lang="en-US"/>
          </a:p>
        </p:txBody>
      </p:sp>
    </p:spTree>
    <p:extLst>
      <p:ext uri="{BB962C8B-B14F-4D97-AF65-F5344CB8AC3E}">
        <p14:creationId xmlns:p14="http://schemas.microsoft.com/office/powerpoint/2010/main" val="1623761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41</a:t>
            </a:fld>
            <a:endParaRPr lang="en-US"/>
          </a:p>
        </p:txBody>
      </p:sp>
    </p:spTree>
    <p:extLst>
      <p:ext uri="{BB962C8B-B14F-4D97-AF65-F5344CB8AC3E}">
        <p14:creationId xmlns:p14="http://schemas.microsoft.com/office/powerpoint/2010/main" val="212963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42</a:t>
            </a:fld>
            <a:endParaRPr lang="en-US"/>
          </a:p>
        </p:txBody>
      </p:sp>
    </p:spTree>
    <p:extLst>
      <p:ext uri="{BB962C8B-B14F-4D97-AF65-F5344CB8AC3E}">
        <p14:creationId xmlns:p14="http://schemas.microsoft.com/office/powerpoint/2010/main" val="136341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43</a:t>
            </a:fld>
            <a:endParaRPr lang="en-US"/>
          </a:p>
        </p:txBody>
      </p:sp>
    </p:spTree>
    <p:extLst>
      <p:ext uri="{BB962C8B-B14F-4D97-AF65-F5344CB8AC3E}">
        <p14:creationId xmlns:p14="http://schemas.microsoft.com/office/powerpoint/2010/main" val="2842260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44</a:t>
            </a:fld>
            <a:endParaRPr lang="en-US"/>
          </a:p>
        </p:txBody>
      </p:sp>
    </p:spTree>
    <p:extLst>
      <p:ext uri="{BB962C8B-B14F-4D97-AF65-F5344CB8AC3E}">
        <p14:creationId xmlns:p14="http://schemas.microsoft.com/office/powerpoint/2010/main" val="297258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scientists</a:t>
            </a:r>
          </a:p>
          <a:p>
            <a:r>
              <a:rPr lang="en-US" dirty="0"/>
              <a:t>We have had to rely on information from those that are – CDC, DPH etc.</a:t>
            </a:r>
          </a:p>
          <a:p>
            <a:r>
              <a:rPr lang="en-US" dirty="0"/>
              <a:t>Information has changed and will continue to change as more is understood about this virus.</a:t>
            </a:r>
          </a:p>
          <a:p>
            <a:r>
              <a:rPr lang="en-US" dirty="0"/>
              <a:t>Ex:  Wear masks, don’t wear masks, wear optional cloth face coverings, mandatory face coverings etc.</a:t>
            </a:r>
          </a:p>
          <a:p>
            <a:r>
              <a:rPr lang="en-US" dirty="0"/>
              <a:t>The Control Plan is based at the best information we have at the current time. </a:t>
            </a:r>
          </a:p>
          <a:p>
            <a:r>
              <a:rPr lang="en-US" dirty="0"/>
              <a:t>As circumstances change, we will make modifications as they are needed.</a:t>
            </a:r>
          </a:p>
          <a:p>
            <a:r>
              <a:rPr lang="en-US" dirty="0"/>
              <a:t>Your cooperation is appreciated as we struggle through this with you.</a:t>
            </a:r>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413375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318783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86918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219939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minimizing exposure, this does not apply just when at the center or on the vans.  </a:t>
            </a:r>
          </a:p>
          <a:p>
            <a:r>
              <a:rPr lang="en-US" dirty="0"/>
              <a:t>These are things you need to be mindful of in all facets of your lives, in your own homes, in who you come into contact with etc.</a:t>
            </a:r>
          </a:p>
          <a:p>
            <a:r>
              <a:rPr lang="en-US" dirty="0"/>
              <a:t>This should now become second nature and something you keep in the back of your mind.</a:t>
            </a:r>
          </a:p>
          <a:p>
            <a:r>
              <a:rPr lang="en-US" dirty="0"/>
              <a:t>The goal is not to keep you safe while you are here.  The GOAL is to keep you SAFE - PERIOD</a:t>
            </a:r>
          </a:p>
        </p:txBody>
      </p:sp>
      <p:sp>
        <p:nvSpPr>
          <p:cNvPr id="4" name="Slide Number Placeholder 3"/>
          <p:cNvSpPr>
            <a:spLocks noGrp="1"/>
          </p:cNvSpPr>
          <p:nvPr>
            <p:ph type="sldNum" sz="quarter" idx="10"/>
          </p:nvPr>
        </p:nvSpPr>
        <p:spPr/>
        <p:txBody>
          <a:bodyPr/>
          <a:lstStyle/>
          <a:p>
            <a:fld id="{87350B06-B074-48FC-8CFD-53D2CD8FB95F}" type="slidenum">
              <a:rPr lang="en-US" smtClean="0"/>
              <a:t>12</a:t>
            </a:fld>
            <a:endParaRPr lang="en-US"/>
          </a:p>
        </p:txBody>
      </p:sp>
    </p:spTree>
    <p:extLst>
      <p:ext uri="{BB962C8B-B14F-4D97-AF65-F5344CB8AC3E}">
        <p14:creationId xmlns:p14="http://schemas.microsoft.com/office/powerpoint/2010/main" val="146843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have very strong personal feelings about the virus – there are 2 extremes:  Those who are extremely fearful vs. those who think it’s all hype.  </a:t>
            </a:r>
          </a:p>
          <a:p>
            <a:r>
              <a:rPr lang="en-US" dirty="0"/>
              <a:t>Regardless of your personal views, you should expect to encounter others who have different opinions from yours.  </a:t>
            </a:r>
          </a:p>
          <a:p>
            <a:r>
              <a:rPr lang="en-US" dirty="0"/>
              <a:t>DO NOT debate with them.  The best and safest answer to give someone (regardless of where they stand on the issue) is that all the steps we are taking are out of an abundance of caution to keep everyone safe AND to give one another some peace of mind.</a:t>
            </a:r>
          </a:p>
          <a:p>
            <a:r>
              <a:rPr lang="en-US" dirty="0"/>
              <a:t>HERE we MUST follow Workplace Safety Standards if we are to open our doors.  This is not a “ME” thing or a “Swansea” thing.   They are MANDATORY by order of the Governor.</a:t>
            </a:r>
          </a:p>
          <a:p>
            <a:r>
              <a:rPr lang="en-US" dirty="0"/>
              <a:t>Essentially he has said, if you intend to open, these are the standards by which you should do so.  </a:t>
            </a:r>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2726467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1" y="3182570"/>
            <a:ext cx="7940660" cy="1068934"/>
          </a:xfrm>
          <a:noFill/>
          <a:effectLst>
            <a:outerShdw blurRad="50800" dist="38100" dir="2700000" algn="tl" rotWithShape="0">
              <a:prstClr val="black">
                <a:alpha val="40000"/>
              </a:prstClr>
            </a:outerShdw>
          </a:effectLst>
        </p:spPr>
        <p:txBody>
          <a:bodyPr>
            <a:normAutofit/>
          </a:bodyPr>
          <a:lstStyle>
            <a:lvl1pPr algn="l">
              <a:defRPr sz="3600">
                <a:solidFill>
                  <a:srgbClr val="00B0F0"/>
                </a:solidFill>
              </a:defRPr>
            </a:lvl1pPr>
          </a:lstStyle>
          <a:p>
            <a:r>
              <a:rPr lang="en-US" dirty="0"/>
              <a:t>Click to edit Master title style</a:t>
            </a:r>
          </a:p>
        </p:txBody>
      </p:sp>
      <p:sp>
        <p:nvSpPr>
          <p:cNvPr id="3" name="Subtitle 2"/>
          <p:cNvSpPr>
            <a:spLocks noGrp="1"/>
          </p:cNvSpPr>
          <p:nvPr>
            <p:ph type="subTitle" idx="1"/>
          </p:nvPr>
        </p:nvSpPr>
        <p:spPr>
          <a:xfrm>
            <a:off x="601671" y="4251505"/>
            <a:ext cx="7940660" cy="763525"/>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763525"/>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808225"/>
            <a:ext cx="8246070" cy="2901396"/>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433880"/>
            <a:ext cx="6108200" cy="725349"/>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197405"/>
            <a:ext cx="6108200"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763525"/>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4"/>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8062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4"/>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8062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6/19/2020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community/disinfecting-building-facility.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TYioOo__6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I5-dI74zxPg"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mailto:lpimentel@town.Swansea.ma.u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55" y="3029865"/>
            <a:ext cx="8856890" cy="1221640"/>
          </a:xfrm>
        </p:spPr>
        <p:txBody>
          <a:bodyPr/>
          <a:lstStyle/>
          <a:p>
            <a:r>
              <a:rPr lang="en-US" dirty="0"/>
              <a:t>Our Path to Re-Opening SAFELY:  </a:t>
            </a:r>
            <a:r>
              <a:rPr lang="en-US" sz="3200" dirty="0"/>
              <a:t>You’re the key</a:t>
            </a:r>
          </a:p>
        </p:txBody>
      </p:sp>
      <p:sp>
        <p:nvSpPr>
          <p:cNvPr id="3" name="Subtitle 2"/>
          <p:cNvSpPr>
            <a:spLocks noGrp="1"/>
          </p:cNvSpPr>
          <p:nvPr>
            <p:ph type="subTitle" idx="1"/>
          </p:nvPr>
        </p:nvSpPr>
        <p:spPr>
          <a:xfrm>
            <a:off x="907080" y="4098800"/>
            <a:ext cx="7635250" cy="610820"/>
          </a:xfrm>
        </p:spPr>
        <p:txBody>
          <a:bodyPr>
            <a:normAutofit/>
          </a:bodyPr>
          <a:lstStyle/>
          <a:p>
            <a:r>
              <a:rPr lang="en-US" dirty="0"/>
              <a:t>Laurie A. Pimentel - Swansea Council on Aging</a:t>
            </a:r>
          </a:p>
        </p:txBody>
      </p:sp>
      <p:pic>
        <p:nvPicPr>
          <p:cNvPr id="5" name="Picture 4">
            <a:extLst>
              <a:ext uri="{FF2B5EF4-FFF2-40B4-BE49-F238E27FC236}">
                <a16:creationId xmlns:a16="http://schemas.microsoft.com/office/drawing/2014/main" id="{F3B3E621-8657-43C1-AE83-43A11BF00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0" y="58718"/>
            <a:ext cx="3664920" cy="2548488"/>
          </a:xfrm>
          <a:prstGeom prst="rect">
            <a:avLst/>
          </a:prstGeom>
          <a:ln>
            <a:noFill/>
          </a:ln>
          <a:effectLst>
            <a:softEdge rad="112500"/>
          </a:effectLst>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6EE7-4EB4-4A6E-A892-00201BE97E16}"/>
              </a:ext>
            </a:extLst>
          </p:cNvPr>
          <p:cNvSpPr>
            <a:spLocks noGrp="1"/>
          </p:cNvSpPr>
          <p:nvPr>
            <p:ph type="title"/>
          </p:nvPr>
        </p:nvSpPr>
        <p:spPr>
          <a:xfrm>
            <a:off x="-258367" y="-75194"/>
            <a:ext cx="5309234" cy="541016"/>
          </a:xfrm>
        </p:spPr>
        <p:txBody>
          <a:bodyPr>
            <a:normAutofit fontScale="90000"/>
          </a:bodyPr>
          <a:lstStyle/>
          <a:p>
            <a:pPr algn="r"/>
            <a:r>
              <a:rPr lang="en-US" b="1" dirty="0">
                <a:solidFill>
                  <a:srgbClr val="FF0000"/>
                </a:solidFill>
              </a:rPr>
              <a:t>Screening Questions FOR ALL</a:t>
            </a:r>
          </a:p>
        </p:txBody>
      </p:sp>
      <p:sp>
        <p:nvSpPr>
          <p:cNvPr id="4" name="Content Placeholder 3">
            <a:extLst>
              <a:ext uri="{FF2B5EF4-FFF2-40B4-BE49-F238E27FC236}">
                <a16:creationId xmlns:a16="http://schemas.microsoft.com/office/drawing/2014/main" id="{F9ABEE76-9B13-4F95-B825-61195ADAD1B9}"/>
              </a:ext>
            </a:extLst>
          </p:cNvPr>
          <p:cNvSpPr>
            <a:spLocks noGrp="1"/>
          </p:cNvSpPr>
          <p:nvPr>
            <p:ph sz="half" idx="2"/>
          </p:nvPr>
        </p:nvSpPr>
        <p:spPr>
          <a:xfrm>
            <a:off x="0" y="1197406"/>
            <a:ext cx="9143999" cy="3970329"/>
          </a:xfrm>
        </p:spPr>
        <p:txBody>
          <a:bodyPr>
            <a:normAutofit fontScale="92500" lnSpcReduction="20000"/>
          </a:bodyPr>
          <a:lstStyle/>
          <a:p>
            <a:pPr algn="l"/>
            <a:r>
              <a:rPr lang="en-US" dirty="0"/>
              <a:t>Are you currently experiencing, or have you experienced in the past 14 days, any of the following symptoms?</a:t>
            </a:r>
          </a:p>
          <a:p>
            <a:pPr lvl="1" algn="l"/>
            <a:r>
              <a:rPr lang="en-US" dirty="0"/>
              <a:t>Fever 100.4° F or greater; cough; shortness of breath/difficulty breathing; sore throat; new loss of taste/smell; chills, head or muscle aches; nausea diarrhea, vomiting</a:t>
            </a:r>
          </a:p>
          <a:p>
            <a:pPr algn="l"/>
            <a:r>
              <a:rPr lang="en-US" dirty="0"/>
              <a:t>Been exposed to anyone with these symptoms</a:t>
            </a:r>
          </a:p>
          <a:p>
            <a:pPr algn="l"/>
            <a:r>
              <a:rPr lang="en-US" dirty="0"/>
              <a:t>Been in close proximity to anyone who tested positive for COVID-19 in the past 14 days</a:t>
            </a:r>
          </a:p>
          <a:p>
            <a:pPr algn="l"/>
            <a:r>
              <a:rPr lang="en-US" dirty="0"/>
              <a:t>Have you tested positive for COVID-19</a:t>
            </a:r>
          </a:p>
          <a:p>
            <a:pPr algn="l"/>
            <a:r>
              <a:rPr lang="en-US" dirty="0"/>
              <a:t>Been on a commercial flight or traveled outside the United States</a:t>
            </a:r>
          </a:p>
          <a:p>
            <a:pPr algn="l"/>
            <a:r>
              <a:rPr lang="en-US" dirty="0"/>
              <a:t>Been in contact with someone who has traveled outside the United States</a:t>
            </a:r>
          </a:p>
          <a:p>
            <a:pPr algn="l"/>
            <a:r>
              <a:rPr lang="en-US" dirty="0"/>
              <a:t>Any reason you feel you are at higher risk of contracting COVID-19</a:t>
            </a:r>
          </a:p>
        </p:txBody>
      </p:sp>
    </p:spTree>
    <p:extLst>
      <p:ext uri="{BB962C8B-B14F-4D97-AF65-F5344CB8AC3E}">
        <p14:creationId xmlns:p14="http://schemas.microsoft.com/office/powerpoint/2010/main" val="385503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6253-9F5F-4DC9-BA3D-523F3C6BEE18}"/>
              </a:ext>
            </a:extLst>
          </p:cNvPr>
          <p:cNvSpPr>
            <a:spLocks noGrp="1"/>
          </p:cNvSpPr>
          <p:nvPr>
            <p:ph type="title"/>
          </p:nvPr>
        </p:nvSpPr>
        <p:spPr>
          <a:xfrm>
            <a:off x="2586835" y="0"/>
            <a:ext cx="6108200" cy="725349"/>
          </a:xfrm>
        </p:spPr>
        <p:txBody>
          <a:bodyPr/>
          <a:lstStyle/>
          <a:p>
            <a:r>
              <a:rPr lang="en-US" dirty="0"/>
              <a:t>Education, Tools &amp; Supplies</a:t>
            </a:r>
          </a:p>
        </p:txBody>
      </p:sp>
      <p:sp>
        <p:nvSpPr>
          <p:cNvPr id="3" name="Content Placeholder 2">
            <a:extLst>
              <a:ext uri="{FF2B5EF4-FFF2-40B4-BE49-F238E27FC236}">
                <a16:creationId xmlns:a16="http://schemas.microsoft.com/office/drawing/2014/main" id="{840BA072-1E84-4CE1-A5BD-C42C550269CE}"/>
              </a:ext>
            </a:extLst>
          </p:cNvPr>
          <p:cNvSpPr>
            <a:spLocks noGrp="1"/>
          </p:cNvSpPr>
          <p:nvPr>
            <p:ph idx="1"/>
          </p:nvPr>
        </p:nvSpPr>
        <p:spPr>
          <a:xfrm>
            <a:off x="2569016" y="893149"/>
            <a:ext cx="6557165" cy="4121881"/>
          </a:xfrm>
        </p:spPr>
        <p:txBody>
          <a:bodyPr>
            <a:normAutofit fontScale="77500" lnSpcReduction="20000"/>
          </a:bodyPr>
          <a:lstStyle/>
          <a:p>
            <a:pPr>
              <a:buFont typeface="Wingdings" panose="05000000000000000000" pitchFamily="2" charset="2"/>
              <a:buChar char="Ø"/>
            </a:pPr>
            <a:r>
              <a:rPr lang="en-US" sz="3300" b="1" u="sng" dirty="0"/>
              <a:t>Education/Training</a:t>
            </a:r>
            <a:r>
              <a:rPr lang="en-US" sz="3300" dirty="0"/>
              <a:t>:  Provided in accordance with guidelines by CDC, EMA &amp; BOH</a:t>
            </a:r>
          </a:p>
          <a:p>
            <a:pPr>
              <a:buFont typeface="Wingdings" panose="05000000000000000000" pitchFamily="2" charset="2"/>
              <a:buChar char="Ø"/>
            </a:pPr>
            <a:r>
              <a:rPr lang="en-US" sz="3300" b="1" u="sng" dirty="0"/>
              <a:t>Tools/Supplies</a:t>
            </a:r>
            <a:r>
              <a:rPr lang="en-US" sz="3300" dirty="0"/>
              <a:t>:  We will provide you with what you need to minimize risk/exposure</a:t>
            </a:r>
          </a:p>
          <a:p>
            <a:pPr>
              <a:buFont typeface="Wingdings" panose="05000000000000000000" pitchFamily="2" charset="2"/>
              <a:buChar char="Ø"/>
            </a:pPr>
            <a:r>
              <a:rPr lang="en-US" sz="3300" b="1" u="sng" dirty="0"/>
              <a:t>Equipment</a:t>
            </a:r>
            <a:r>
              <a:rPr lang="en-US" sz="3300" dirty="0"/>
              <a:t>:  We will provide you with masks/face coverings, gloves, sanitizer etc.</a:t>
            </a:r>
          </a:p>
          <a:p>
            <a:pPr marL="0" indent="0">
              <a:buNone/>
            </a:pPr>
            <a:endParaRPr lang="en-US" dirty="0"/>
          </a:p>
          <a:p>
            <a:pPr marL="0" indent="0">
              <a:buNone/>
            </a:pPr>
            <a:r>
              <a:rPr lang="en-US" dirty="0"/>
              <a:t>NOTE:  Please report shortages IMMEDIATELY; if you need something more, notify me – not when you use the last glove but when you open the last box of gloves.  We will need time; many items hard to find or on backorder. Plan accordingly </a:t>
            </a:r>
          </a:p>
        </p:txBody>
      </p:sp>
      <p:pic>
        <p:nvPicPr>
          <p:cNvPr id="5" name="Picture 4">
            <a:extLst>
              <a:ext uri="{FF2B5EF4-FFF2-40B4-BE49-F238E27FC236}">
                <a16:creationId xmlns:a16="http://schemas.microsoft.com/office/drawing/2014/main" id="{4016C322-3160-4555-849D-FD6614085F37}"/>
              </a:ext>
            </a:extLst>
          </p:cNvPr>
          <p:cNvPicPr>
            <a:picLocks noChangeAspect="1"/>
          </p:cNvPicPr>
          <p:nvPr/>
        </p:nvPicPr>
        <p:blipFill rotWithShape="1">
          <a:blip r:embed="rId2">
            <a:extLst>
              <a:ext uri="{28A0092B-C50C-407E-A947-70E740481C1C}">
                <a14:useLocalDpi xmlns:a14="http://schemas.microsoft.com/office/drawing/2010/main" val="0"/>
              </a:ext>
            </a:extLst>
          </a:blip>
          <a:srcRect l="9040" r="24661"/>
          <a:stretch/>
        </p:blipFill>
        <p:spPr>
          <a:xfrm>
            <a:off x="-77234" y="1488126"/>
            <a:ext cx="3133208" cy="2114245"/>
          </a:xfrm>
          <a:prstGeom prst="rect">
            <a:avLst/>
          </a:prstGeom>
        </p:spPr>
      </p:pic>
    </p:spTree>
    <p:extLst>
      <p:ext uri="{BB962C8B-B14F-4D97-AF65-F5344CB8AC3E}">
        <p14:creationId xmlns:p14="http://schemas.microsoft.com/office/powerpoint/2010/main" val="426748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AFA657-4851-4D4F-AF68-4D8DC2C93769}"/>
              </a:ext>
            </a:extLst>
          </p:cNvPr>
          <p:cNvSpPr txBox="1">
            <a:spLocks/>
          </p:cNvSpPr>
          <p:nvPr/>
        </p:nvSpPr>
        <p:spPr>
          <a:xfrm>
            <a:off x="61908" y="1502815"/>
            <a:ext cx="6037142" cy="33595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solidFill>
                  <a:schemeClr val="bg1"/>
                </a:solidFill>
                <a:ea typeface="ＭＳ Ｐゴシック" panose="020B0600070205080204" pitchFamily="34" charset="-128"/>
              </a:rPr>
              <a:t>Stay informed and be prepared.</a:t>
            </a:r>
          </a:p>
          <a:p>
            <a:r>
              <a:rPr lang="en-US" altLang="en-US" sz="2400" dirty="0">
                <a:solidFill>
                  <a:schemeClr val="bg1"/>
                </a:solidFill>
                <a:ea typeface="ＭＳ Ｐゴシック" panose="020B0600070205080204" pitchFamily="34" charset="-128"/>
              </a:rPr>
              <a:t>Avoid touching your eyes, nose, and mouth.</a:t>
            </a:r>
          </a:p>
          <a:p>
            <a:r>
              <a:rPr lang="en-US" altLang="en-US" sz="2400" dirty="0">
                <a:solidFill>
                  <a:schemeClr val="bg1"/>
                </a:solidFill>
                <a:ea typeface="ＭＳ Ｐゴシック" panose="020B0600070205080204" pitchFamily="34" charset="-128"/>
              </a:rPr>
              <a:t>Wash your hands frequently.</a:t>
            </a:r>
          </a:p>
          <a:p>
            <a:r>
              <a:rPr lang="en-US" altLang="en-US" sz="2400" dirty="0">
                <a:solidFill>
                  <a:schemeClr val="bg1"/>
                </a:solidFill>
                <a:ea typeface="ＭＳ Ｐゴシック" panose="020B0600070205080204" pitchFamily="34" charset="-128"/>
              </a:rPr>
              <a:t>Use alcohol-based hand sanitizer.</a:t>
            </a:r>
          </a:p>
          <a:p>
            <a:r>
              <a:rPr lang="en-US" altLang="en-US" sz="2400" dirty="0">
                <a:solidFill>
                  <a:schemeClr val="bg1"/>
                </a:solidFill>
                <a:ea typeface="ＭＳ Ｐゴシック" panose="020B0600070205080204" pitchFamily="34" charset="-128"/>
              </a:rPr>
              <a:t>Cough/sneeze into tissue or your elbow</a:t>
            </a:r>
            <a:br>
              <a:rPr lang="en-US" altLang="en-US" sz="2400" dirty="0">
                <a:solidFill>
                  <a:schemeClr val="bg1"/>
                </a:solidFill>
                <a:ea typeface="ＭＳ Ｐゴシック" panose="020B0600070205080204" pitchFamily="34" charset="-128"/>
              </a:rPr>
            </a:br>
            <a:r>
              <a:rPr lang="en-US" altLang="en-US" sz="2400" dirty="0">
                <a:solidFill>
                  <a:schemeClr val="bg1"/>
                </a:solidFill>
                <a:ea typeface="ＭＳ Ｐゴシック" panose="020B0600070205080204" pitchFamily="34" charset="-128"/>
              </a:rPr>
              <a:t>(Throw out tissue &amp; wash hands)</a:t>
            </a:r>
          </a:p>
          <a:p>
            <a:r>
              <a:rPr lang="en-US" altLang="en-US" sz="2400" dirty="0">
                <a:solidFill>
                  <a:schemeClr val="bg1"/>
                </a:solidFill>
                <a:ea typeface="ＭＳ Ｐゴシック" panose="020B0600070205080204" pitchFamily="34" charset="-128"/>
              </a:rPr>
              <a:t>Stay home when you are sick.</a:t>
            </a:r>
          </a:p>
          <a:p>
            <a:pPr marL="0" indent="0">
              <a:buNone/>
            </a:pPr>
            <a:endParaRPr lang="en-US" altLang="en-US" sz="2400" dirty="0">
              <a:solidFill>
                <a:schemeClr val="bg1"/>
              </a:solidFill>
              <a:ea typeface="ＭＳ Ｐゴシック" panose="020B0600070205080204" pitchFamily="34" charset="-128"/>
            </a:endParaRPr>
          </a:p>
        </p:txBody>
      </p:sp>
      <p:sp>
        <p:nvSpPr>
          <p:cNvPr id="5" name="Title 1">
            <a:extLst>
              <a:ext uri="{FF2B5EF4-FFF2-40B4-BE49-F238E27FC236}">
                <a16:creationId xmlns:a16="http://schemas.microsoft.com/office/drawing/2014/main" id="{2CAF8E05-2659-44C3-8644-CAAF6D2FF72A}"/>
              </a:ext>
            </a:extLst>
          </p:cNvPr>
          <p:cNvSpPr txBox="1">
            <a:spLocks/>
          </p:cNvSpPr>
          <p:nvPr/>
        </p:nvSpPr>
        <p:spPr bwMode="auto">
          <a:xfrm>
            <a:off x="-9150" y="768246"/>
            <a:ext cx="8551480" cy="953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rgbClr val="BF1D40"/>
                </a:solidFill>
                <a:latin typeface="+mj-lt"/>
                <a:ea typeface="+mj-ea"/>
                <a:cs typeface="+mj-cs"/>
              </a:defRPr>
            </a:lvl1pPr>
            <a:lvl2pPr algn="ctr" rtl="0" fontAlgn="base">
              <a:spcBef>
                <a:spcPct val="0"/>
              </a:spcBef>
              <a:spcAft>
                <a:spcPct val="0"/>
              </a:spcAft>
              <a:defRPr sz="3000" b="1">
                <a:solidFill>
                  <a:srgbClr val="FE6136"/>
                </a:solidFill>
                <a:latin typeface="Arial" charset="0"/>
                <a:ea typeface="ＭＳ Ｐゴシック" pitchFamily="48" charset="-128"/>
              </a:defRPr>
            </a:lvl2pPr>
            <a:lvl3pPr algn="ctr" rtl="0" fontAlgn="base">
              <a:spcBef>
                <a:spcPct val="0"/>
              </a:spcBef>
              <a:spcAft>
                <a:spcPct val="0"/>
              </a:spcAft>
              <a:defRPr sz="3000" b="1">
                <a:solidFill>
                  <a:srgbClr val="FE6136"/>
                </a:solidFill>
                <a:latin typeface="Arial" charset="0"/>
                <a:ea typeface="ＭＳ Ｐゴシック" pitchFamily="48" charset="-128"/>
              </a:defRPr>
            </a:lvl3pPr>
            <a:lvl4pPr algn="ctr" rtl="0" fontAlgn="base">
              <a:spcBef>
                <a:spcPct val="0"/>
              </a:spcBef>
              <a:spcAft>
                <a:spcPct val="0"/>
              </a:spcAft>
              <a:defRPr sz="3000" b="1">
                <a:solidFill>
                  <a:srgbClr val="FE6136"/>
                </a:solidFill>
                <a:latin typeface="Arial" charset="0"/>
                <a:ea typeface="ＭＳ Ｐゴシック" pitchFamily="48" charset="-128"/>
              </a:defRPr>
            </a:lvl4pPr>
            <a:lvl5pPr algn="ctr" rtl="0" fontAlgn="base">
              <a:spcBef>
                <a:spcPct val="0"/>
              </a:spcBef>
              <a:spcAft>
                <a:spcPct val="0"/>
              </a:spcAft>
              <a:defRPr sz="3000" b="1">
                <a:solidFill>
                  <a:srgbClr val="FE6136"/>
                </a:solidFill>
                <a:latin typeface="Arial" charset="0"/>
                <a:ea typeface="ＭＳ Ｐゴシック" pitchFamily="48" charset="-128"/>
              </a:defRPr>
            </a:lvl5pPr>
            <a:lvl6pPr marL="457200" algn="ctr" rtl="0" fontAlgn="base">
              <a:spcBef>
                <a:spcPct val="0"/>
              </a:spcBef>
              <a:spcAft>
                <a:spcPct val="0"/>
              </a:spcAft>
              <a:defRPr sz="3000" b="1">
                <a:solidFill>
                  <a:srgbClr val="FE6136"/>
                </a:solidFill>
                <a:latin typeface="Arial" charset="0"/>
                <a:ea typeface="ＭＳ Ｐゴシック" pitchFamily="48" charset="-128"/>
              </a:defRPr>
            </a:lvl6pPr>
            <a:lvl7pPr marL="914400" algn="ctr" rtl="0" fontAlgn="base">
              <a:spcBef>
                <a:spcPct val="0"/>
              </a:spcBef>
              <a:spcAft>
                <a:spcPct val="0"/>
              </a:spcAft>
              <a:defRPr sz="3000" b="1">
                <a:solidFill>
                  <a:srgbClr val="FE6136"/>
                </a:solidFill>
                <a:latin typeface="Arial" charset="0"/>
                <a:ea typeface="ＭＳ Ｐゴシック" pitchFamily="48" charset="-128"/>
              </a:defRPr>
            </a:lvl7pPr>
            <a:lvl8pPr marL="1371600" algn="ctr" rtl="0" fontAlgn="base">
              <a:spcBef>
                <a:spcPct val="0"/>
              </a:spcBef>
              <a:spcAft>
                <a:spcPct val="0"/>
              </a:spcAft>
              <a:defRPr sz="3000" b="1">
                <a:solidFill>
                  <a:srgbClr val="FE6136"/>
                </a:solidFill>
                <a:latin typeface="Arial" charset="0"/>
                <a:ea typeface="ＭＳ Ｐゴシック" pitchFamily="48" charset="-128"/>
              </a:defRPr>
            </a:lvl8pPr>
            <a:lvl9pPr marL="1828800" algn="ctr" rtl="0" fontAlgn="base">
              <a:spcBef>
                <a:spcPct val="0"/>
              </a:spcBef>
              <a:spcAft>
                <a:spcPct val="0"/>
              </a:spcAft>
              <a:defRPr sz="3000" b="1">
                <a:solidFill>
                  <a:srgbClr val="FE6136"/>
                </a:solidFill>
                <a:latin typeface="Arial" charset="0"/>
                <a:ea typeface="ＭＳ Ｐゴシック" pitchFamily="48" charset="-128"/>
              </a:defRPr>
            </a:lvl9pPr>
          </a:lstStyle>
          <a:p>
            <a:r>
              <a:rPr lang="en-US" altLang="en-US" sz="3600" dirty="0">
                <a:solidFill>
                  <a:srgbClr val="00B0F0"/>
                </a:solidFill>
                <a:effectLst>
                  <a:outerShdw blurRad="50800" dist="38100" dir="2700000" algn="tl" rotWithShape="0">
                    <a:prstClr val="black">
                      <a:alpha val="40000"/>
                    </a:prstClr>
                  </a:outerShdw>
                </a:effectLst>
              </a:rPr>
              <a:t>What can You do to minimize exposure?</a:t>
            </a:r>
            <a:endParaRPr lang="en-US" altLang="en-US" kern="0" dirty="0">
              <a:solidFill>
                <a:schemeClr val="bg1"/>
              </a:solidFill>
              <a:ea typeface="ＭＳ Ｐゴシック" panose="020B0600070205080204" pitchFamily="34" charset="-128"/>
            </a:endParaRPr>
          </a:p>
        </p:txBody>
      </p:sp>
      <p:pic>
        <p:nvPicPr>
          <p:cNvPr id="3" name="Picture 2">
            <a:extLst>
              <a:ext uri="{FF2B5EF4-FFF2-40B4-BE49-F238E27FC236}">
                <a16:creationId xmlns:a16="http://schemas.microsoft.com/office/drawing/2014/main" id="{6AC9DC5F-BB1A-46E3-9E26-7769557DBE2A}"/>
              </a:ext>
            </a:extLst>
          </p:cNvPr>
          <p:cNvPicPr>
            <a:picLocks noChangeAspect="1"/>
          </p:cNvPicPr>
          <p:nvPr/>
        </p:nvPicPr>
        <p:blipFill rotWithShape="1">
          <a:blip r:embed="rId3"/>
          <a:srcRect l="32245" t="38125" r="48330" b="23280"/>
          <a:stretch/>
        </p:blipFill>
        <p:spPr>
          <a:xfrm>
            <a:off x="5995396" y="1568679"/>
            <a:ext cx="3086696" cy="3449837"/>
          </a:xfrm>
          <a:prstGeom prst="rect">
            <a:avLst/>
          </a:prstGeom>
        </p:spPr>
      </p:pic>
    </p:spTree>
    <p:extLst>
      <p:ext uri="{BB962C8B-B14F-4D97-AF65-F5344CB8AC3E}">
        <p14:creationId xmlns:p14="http://schemas.microsoft.com/office/powerpoint/2010/main" val="150520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77D0-F0E5-4360-9C60-56170C5DE842}"/>
              </a:ext>
            </a:extLst>
          </p:cNvPr>
          <p:cNvSpPr>
            <a:spLocks noGrp="1"/>
          </p:cNvSpPr>
          <p:nvPr>
            <p:ph type="title"/>
          </p:nvPr>
        </p:nvSpPr>
        <p:spPr>
          <a:xfrm>
            <a:off x="2575683" y="-176940"/>
            <a:ext cx="6424761" cy="725349"/>
          </a:xfrm>
        </p:spPr>
        <p:txBody>
          <a:bodyPr>
            <a:normAutofit/>
          </a:bodyPr>
          <a:lstStyle/>
          <a:p>
            <a:r>
              <a:rPr lang="en-US" dirty="0"/>
              <a:t>MANDATORY SAFETY STANDARDS</a:t>
            </a:r>
          </a:p>
        </p:txBody>
      </p:sp>
      <p:sp>
        <p:nvSpPr>
          <p:cNvPr id="7" name="TextBox 6">
            <a:extLst>
              <a:ext uri="{FF2B5EF4-FFF2-40B4-BE49-F238E27FC236}">
                <a16:creationId xmlns:a16="http://schemas.microsoft.com/office/drawing/2014/main" id="{BE773CDA-D836-4892-8F97-54BA4B6AF3A6}"/>
              </a:ext>
            </a:extLst>
          </p:cNvPr>
          <p:cNvSpPr txBox="1"/>
          <p:nvPr/>
        </p:nvSpPr>
        <p:spPr>
          <a:xfrm>
            <a:off x="3197656" y="433880"/>
            <a:ext cx="5955494" cy="4370427"/>
          </a:xfrm>
          <a:prstGeom prst="rect">
            <a:avLst/>
          </a:prstGeom>
          <a:noFill/>
        </p:spPr>
        <p:txBody>
          <a:bodyPr wrap="square" rtlCol="0">
            <a:spAutoFit/>
          </a:bodyPr>
          <a:lstStyle/>
          <a:p>
            <a:r>
              <a:rPr lang="en-US" sz="2400" dirty="0">
                <a:solidFill>
                  <a:schemeClr val="bg1"/>
                </a:solidFill>
              </a:rPr>
              <a:t>The “new normal” will require us to change, be fully alert &amp; aware of our surroundings and actions and actions of others</a:t>
            </a:r>
          </a:p>
          <a:p>
            <a:endParaRPr lang="en-US" sz="2400" dirty="0">
              <a:solidFill>
                <a:schemeClr val="bg1"/>
              </a:solidFill>
            </a:endParaRPr>
          </a:p>
          <a:p>
            <a:pPr marL="342900" indent="-342900">
              <a:buFont typeface="Wingdings" panose="05000000000000000000" pitchFamily="2" charset="2"/>
              <a:buChar char="Ø"/>
            </a:pPr>
            <a:r>
              <a:rPr lang="en-US" sz="2400" dirty="0">
                <a:solidFill>
                  <a:schemeClr val="bg1"/>
                </a:solidFill>
              </a:rPr>
              <a:t>THINK about what you’re doing as you do it</a:t>
            </a:r>
          </a:p>
          <a:p>
            <a:pPr marL="800100" lvl="1" indent="-342900">
              <a:buFont typeface="Arial" panose="020B0604020202020204" pitchFamily="34" charset="0"/>
              <a:buChar char="•"/>
            </a:pPr>
            <a:r>
              <a:rPr lang="en-US" sz="2000" dirty="0">
                <a:solidFill>
                  <a:schemeClr val="bg1"/>
                </a:solidFill>
              </a:rPr>
              <a:t>Am I wearing my mask?</a:t>
            </a:r>
          </a:p>
          <a:p>
            <a:pPr marL="800100" lvl="1" indent="-342900">
              <a:buFont typeface="Arial" panose="020B0604020202020204" pitchFamily="34" charset="0"/>
              <a:buChar char="•"/>
            </a:pPr>
            <a:r>
              <a:rPr lang="en-US" sz="2000" dirty="0">
                <a:solidFill>
                  <a:schemeClr val="bg1"/>
                </a:solidFill>
              </a:rPr>
              <a:t>How close am I to others?</a:t>
            </a:r>
          </a:p>
          <a:p>
            <a:pPr marL="800100" lvl="1" indent="-342900">
              <a:buFont typeface="Arial" panose="020B0604020202020204" pitchFamily="34" charset="0"/>
              <a:buChar char="•"/>
            </a:pPr>
            <a:r>
              <a:rPr lang="en-US" sz="2000" dirty="0">
                <a:solidFill>
                  <a:schemeClr val="bg1"/>
                </a:solidFill>
              </a:rPr>
              <a:t>Do I need to have gloves on or change them?</a:t>
            </a:r>
          </a:p>
          <a:p>
            <a:pPr marL="800100" lvl="1" indent="-342900">
              <a:buFont typeface="Arial" panose="020B0604020202020204" pitchFamily="34" charset="0"/>
              <a:buChar char="•"/>
            </a:pPr>
            <a:r>
              <a:rPr lang="en-US" sz="2000" dirty="0">
                <a:solidFill>
                  <a:schemeClr val="bg1"/>
                </a:solidFill>
              </a:rPr>
              <a:t>What am I touching?</a:t>
            </a:r>
          </a:p>
          <a:p>
            <a:pPr marL="800100" lvl="1" indent="-342900">
              <a:buFont typeface="Arial" panose="020B0604020202020204" pitchFamily="34" charset="0"/>
              <a:buChar char="•"/>
            </a:pPr>
            <a:r>
              <a:rPr lang="en-US" sz="2000" dirty="0">
                <a:solidFill>
                  <a:schemeClr val="bg1"/>
                </a:solidFill>
              </a:rPr>
              <a:t>Did I change gloves after my last client contact?</a:t>
            </a:r>
          </a:p>
          <a:p>
            <a:pPr marL="800100" lvl="1" indent="-342900">
              <a:buFont typeface="Arial" panose="020B0604020202020204" pitchFamily="34" charset="0"/>
              <a:buChar char="•"/>
            </a:pPr>
            <a:r>
              <a:rPr lang="en-US" sz="2000" dirty="0">
                <a:solidFill>
                  <a:schemeClr val="bg1"/>
                </a:solidFill>
              </a:rPr>
              <a:t>Could my actions cause cross contamination?</a:t>
            </a:r>
          </a:p>
          <a:p>
            <a:pPr marL="800100" lvl="1" indent="-342900">
              <a:buFont typeface="Arial" panose="020B0604020202020204" pitchFamily="34" charset="0"/>
              <a:buChar char="•"/>
            </a:pPr>
            <a:r>
              <a:rPr lang="en-US" sz="2000" dirty="0">
                <a:solidFill>
                  <a:schemeClr val="bg1"/>
                </a:solidFill>
              </a:rPr>
              <a:t>Could this present a risk to myself or others?</a:t>
            </a:r>
            <a:endParaRPr lang="en-US" sz="2000" dirty="0"/>
          </a:p>
          <a:p>
            <a:endParaRPr lang="en-US" dirty="0"/>
          </a:p>
        </p:txBody>
      </p:sp>
      <p:pic>
        <p:nvPicPr>
          <p:cNvPr id="6" name="Picture 5">
            <a:extLst>
              <a:ext uri="{FF2B5EF4-FFF2-40B4-BE49-F238E27FC236}">
                <a16:creationId xmlns:a16="http://schemas.microsoft.com/office/drawing/2014/main" id="{955E49ED-D899-4B22-B655-74A54E7D5A6E}"/>
              </a:ext>
            </a:extLst>
          </p:cNvPr>
          <p:cNvPicPr>
            <a:picLocks noChangeAspect="1"/>
          </p:cNvPicPr>
          <p:nvPr/>
        </p:nvPicPr>
        <p:blipFill rotWithShape="1">
          <a:blip r:embed="rId3"/>
          <a:srcRect l="28290" t="20311" r="29960" b="11404"/>
          <a:stretch/>
        </p:blipFill>
        <p:spPr>
          <a:xfrm>
            <a:off x="282982" y="1960930"/>
            <a:ext cx="3153689" cy="29013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1390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BF5C-E697-48BC-B7AA-B9B1377EB1EF}"/>
              </a:ext>
            </a:extLst>
          </p:cNvPr>
          <p:cNvSpPr>
            <a:spLocks noGrp="1"/>
          </p:cNvSpPr>
          <p:nvPr>
            <p:ph type="title"/>
          </p:nvPr>
        </p:nvSpPr>
        <p:spPr>
          <a:xfrm>
            <a:off x="2586835" y="128470"/>
            <a:ext cx="6413610" cy="725349"/>
          </a:xfrm>
        </p:spPr>
        <p:txBody>
          <a:bodyPr>
            <a:normAutofit/>
          </a:bodyPr>
          <a:lstStyle/>
          <a:p>
            <a:r>
              <a:rPr lang="en-US" dirty="0"/>
              <a:t>Enhanced Safety Measures - One</a:t>
            </a:r>
          </a:p>
        </p:txBody>
      </p:sp>
      <p:pic>
        <p:nvPicPr>
          <p:cNvPr id="4" name="Picture 3">
            <a:extLst>
              <a:ext uri="{FF2B5EF4-FFF2-40B4-BE49-F238E27FC236}">
                <a16:creationId xmlns:a16="http://schemas.microsoft.com/office/drawing/2014/main" id="{B9995E2D-0532-4B8C-82F8-8EDDDEE07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5" y="684331"/>
            <a:ext cx="981458" cy="3774837"/>
          </a:xfrm>
          <a:prstGeom prst="rect">
            <a:avLst/>
          </a:prstGeom>
        </p:spPr>
      </p:pic>
      <p:sp>
        <p:nvSpPr>
          <p:cNvPr id="6" name="TextBox 5">
            <a:extLst>
              <a:ext uri="{FF2B5EF4-FFF2-40B4-BE49-F238E27FC236}">
                <a16:creationId xmlns:a16="http://schemas.microsoft.com/office/drawing/2014/main" id="{85EAFEE7-2D15-40F2-B983-48CE082DF2F5}"/>
              </a:ext>
            </a:extLst>
          </p:cNvPr>
          <p:cNvSpPr txBox="1"/>
          <p:nvPr/>
        </p:nvSpPr>
        <p:spPr>
          <a:xfrm>
            <a:off x="2586835" y="660179"/>
            <a:ext cx="6337258" cy="461665"/>
          </a:xfrm>
          <a:prstGeom prst="rect">
            <a:avLst/>
          </a:prstGeom>
          <a:noFill/>
        </p:spPr>
        <p:txBody>
          <a:bodyPr wrap="square" rtlCol="0">
            <a:spAutoFit/>
          </a:bodyPr>
          <a:lstStyle/>
          <a:p>
            <a:r>
              <a:rPr lang="en-US" sz="2400" b="1" dirty="0">
                <a:solidFill>
                  <a:srgbClr val="00B0F0"/>
                </a:solidFill>
                <a:effectLst>
                  <a:outerShdw blurRad="50800" dist="38100" dir="2700000" algn="tl" rotWithShape="0">
                    <a:prstClr val="black">
                      <a:alpha val="40000"/>
                    </a:prstClr>
                  </a:outerShdw>
                </a:effectLst>
                <a:latin typeface="+mj-lt"/>
                <a:ea typeface="+mj-ea"/>
                <a:cs typeface="+mj-cs"/>
              </a:rPr>
              <a:t>Wellness &amp; Temperature Checks required for:  </a:t>
            </a:r>
          </a:p>
        </p:txBody>
      </p:sp>
      <p:sp>
        <p:nvSpPr>
          <p:cNvPr id="5" name="TextBox 4">
            <a:extLst>
              <a:ext uri="{FF2B5EF4-FFF2-40B4-BE49-F238E27FC236}">
                <a16:creationId xmlns:a16="http://schemas.microsoft.com/office/drawing/2014/main" id="{40E7C6AB-D844-432B-A6FC-762E03966BF6}"/>
              </a:ext>
            </a:extLst>
          </p:cNvPr>
          <p:cNvSpPr txBox="1"/>
          <p:nvPr/>
        </p:nvSpPr>
        <p:spPr>
          <a:xfrm>
            <a:off x="2586835" y="1017477"/>
            <a:ext cx="6566315" cy="387798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chemeClr val="bg1"/>
                </a:solidFill>
              </a:rPr>
              <a:t>Drivers, Staff &amp; Volunteers</a:t>
            </a:r>
          </a:p>
          <a:p>
            <a:pPr marL="457200" indent="-457200">
              <a:buFont typeface="Wingdings" panose="05000000000000000000" pitchFamily="2" charset="2"/>
              <a:buChar char="Ø"/>
            </a:pPr>
            <a:r>
              <a:rPr lang="en-US" sz="2800" dirty="0">
                <a:solidFill>
                  <a:schemeClr val="bg1"/>
                </a:solidFill>
              </a:rPr>
              <a:t>Passengers on vans</a:t>
            </a:r>
          </a:p>
          <a:p>
            <a:pPr marL="457200" indent="-457200">
              <a:buFont typeface="Wingdings" panose="05000000000000000000" pitchFamily="2" charset="2"/>
              <a:buChar char="Ø"/>
            </a:pPr>
            <a:r>
              <a:rPr lang="en-US" sz="2800" dirty="0">
                <a:solidFill>
                  <a:schemeClr val="bg1"/>
                </a:solidFill>
              </a:rPr>
              <a:t>Participants, SDP Clients, vendors, visitors at center </a:t>
            </a:r>
          </a:p>
          <a:p>
            <a:pPr marL="457200" indent="-457200">
              <a:buFont typeface="Wingdings" panose="05000000000000000000" pitchFamily="2" charset="2"/>
              <a:buChar char="Ø"/>
            </a:pPr>
            <a:endParaRPr lang="en-US" sz="2800" dirty="0">
              <a:solidFill>
                <a:schemeClr val="bg1"/>
              </a:solidFill>
            </a:endParaRPr>
          </a:p>
          <a:p>
            <a:r>
              <a:rPr lang="en-US" sz="2800" dirty="0">
                <a:solidFill>
                  <a:schemeClr val="bg1"/>
                </a:solidFill>
              </a:rPr>
              <a:t>If temperature registered is above 100.3:</a:t>
            </a:r>
          </a:p>
          <a:p>
            <a:pPr marL="914400" lvl="1" indent="-457200">
              <a:buFont typeface="Arial" panose="020B0604020202020204" pitchFamily="34" charset="0"/>
              <a:buChar char="•"/>
            </a:pPr>
            <a:r>
              <a:rPr lang="en-US" sz="2600" dirty="0">
                <a:solidFill>
                  <a:schemeClr val="bg1"/>
                </a:solidFill>
              </a:rPr>
              <a:t>DO NOT allow passengers on vans</a:t>
            </a:r>
          </a:p>
          <a:p>
            <a:pPr marL="914400" lvl="1" indent="-457200">
              <a:buFont typeface="Arial" panose="020B0604020202020204" pitchFamily="34" charset="0"/>
              <a:buChar char="•"/>
            </a:pPr>
            <a:r>
              <a:rPr lang="en-US" sz="2600" dirty="0">
                <a:solidFill>
                  <a:schemeClr val="bg1"/>
                </a:solidFill>
              </a:rPr>
              <a:t>DO NOT allow participation in programs</a:t>
            </a:r>
          </a:p>
          <a:p>
            <a:pPr marL="914400" lvl="1" indent="-457200">
              <a:buFont typeface="Arial" panose="020B0604020202020204" pitchFamily="34" charset="0"/>
              <a:buChar char="•"/>
            </a:pPr>
            <a:r>
              <a:rPr lang="en-US" sz="2600" dirty="0">
                <a:solidFill>
                  <a:schemeClr val="bg1"/>
                </a:solidFill>
              </a:rPr>
              <a:t>(Report/Escort them to the Director)</a:t>
            </a:r>
          </a:p>
        </p:txBody>
      </p:sp>
    </p:spTree>
    <p:extLst>
      <p:ext uri="{BB962C8B-B14F-4D97-AF65-F5344CB8AC3E}">
        <p14:creationId xmlns:p14="http://schemas.microsoft.com/office/powerpoint/2010/main" val="61960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BF5C-E697-48BC-B7AA-B9B1377EB1EF}"/>
              </a:ext>
            </a:extLst>
          </p:cNvPr>
          <p:cNvSpPr>
            <a:spLocks noGrp="1"/>
          </p:cNvSpPr>
          <p:nvPr>
            <p:ph type="title"/>
          </p:nvPr>
        </p:nvSpPr>
        <p:spPr>
          <a:xfrm>
            <a:off x="2586835" y="36107"/>
            <a:ext cx="6413610" cy="725349"/>
          </a:xfrm>
        </p:spPr>
        <p:txBody>
          <a:bodyPr>
            <a:normAutofit/>
          </a:bodyPr>
          <a:lstStyle/>
          <a:p>
            <a:r>
              <a:rPr lang="en-US" dirty="0"/>
              <a:t>Enhanced Safety Measures - Two</a:t>
            </a:r>
          </a:p>
        </p:txBody>
      </p:sp>
      <p:pic>
        <p:nvPicPr>
          <p:cNvPr id="12" name="Picture 11">
            <a:extLst>
              <a:ext uri="{FF2B5EF4-FFF2-40B4-BE49-F238E27FC236}">
                <a16:creationId xmlns:a16="http://schemas.microsoft.com/office/drawing/2014/main" id="{EBB39C39-EA95-42B3-BDCD-8FA992030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168" y="1292604"/>
            <a:ext cx="3054100" cy="2885013"/>
          </a:xfrm>
          <a:prstGeom prst="rect">
            <a:avLst/>
          </a:prstGeom>
        </p:spPr>
      </p:pic>
      <p:sp>
        <p:nvSpPr>
          <p:cNvPr id="3" name="Rectangle 2">
            <a:extLst>
              <a:ext uri="{FF2B5EF4-FFF2-40B4-BE49-F238E27FC236}">
                <a16:creationId xmlns:a16="http://schemas.microsoft.com/office/drawing/2014/main" id="{0C6F23E0-701A-478A-B7F8-930F42429488}"/>
              </a:ext>
            </a:extLst>
          </p:cNvPr>
          <p:cNvSpPr/>
          <p:nvPr/>
        </p:nvSpPr>
        <p:spPr>
          <a:xfrm>
            <a:off x="2002636" y="4154439"/>
            <a:ext cx="7177134" cy="707886"/>
          </a:xfrm>
          <a:prstGeom prst="rect">
            <a:avLst/>
          </a:prstGeom>
        </p:spPr>
        <p:txBody>
          <a:bodyPr wrap="square">
            <a:spAutoFit/>
          </a:bodyPr>
          <a:lstStyle/>
          <a:p>
            <a:r>
              <a:rPr lang="en-US" altLang="en-US" sz="2000" dirty="0">
                <a:solidFill>
                  <a:schemeClr val="bg1"/>
                </a:solidFill>
                <a:ea typeface="ＭＳ Ｐゴシック" panose="020B0600070205080204" pitchFamily="34" charset="-128"/>
              </a:rPr>
              <a:t>NOTE:  DO NOT engage in a dispute with anyone refusing to comply</a:t>
            </a:r>
          </a:p>
          <a:p>
            <a:r>
              <a:rPr lang="en-US" altLang="en-US" sz="2000" dirty="0">
                <a:solidFill>
                  <a:schemeClr val="bg1"/>
                </a:solidFill>
                <a:ea typeface="ＭＳ Ｐゴシック" panose="020B0600070205080204" pitchFamily="34" charset="-128"/>
              </a:rPr>
              <a:t>Escort them to the office; if they refuse inform administrative staff.</a:t>
            </a:r>
          </a:p>
        </p:txBody>
      </p:sp>
      <p:sp>
        <p:nvSpPr>
          <p:cNvPr id="5" name="TextBox 4">
            <a:extLst>
              <a:ext uri="{FF2B5EF4-FFF2-40B4-BE49-F238E27FC236}">
                <a16:creationId xmlns:a16="http://schemas.microsoft.com/office/drawing/2014/main" id="{3BCC5456-AD18-40F2-A638-2CC4DB57F5DA}"/>
              </a:ext>
            </a:extLst>
          </p:cNvPr>
          <p:cNvSpPr txBox="1"/>
          <p:nvPr/>
        </p:nvSpPr>
        <p:spPr>
          <a:xfrm>
            <a:off x="2554770" y="563806"/>
            <a:ext cx="7177134" cy="3600986"/>
          </a:xfrm>
          <a:prstGeom prst="rect">
            <a:avLst/>
          </a:prstGeom>
          <a:noFill/>
        </p:spPr>
        <p:txBody>
          <a:bodyPr wrap="square" rtlCol="0">
            <a:spAutoFit/>
          </a:bodyPr>
          <a:lstStyle/>
          <a:p>
            <a:r>
              <a:rPr lang="en-US" sz="2800" b="1" dirty="0">
                <a:solidFill>
                  <a:srgbClr val="FF0000"/>
                </a:solidFill>
              </a:rPr>
              <a:t>FOR THE SAFETY AND WELL BEING OF ALL</a:t>
            </a:r>
          </a:p>
          <a:p>
            <a:r>
              <a:rPr lang="en-US" sz="3200" dirty="0">
                <a:solidFill>
                  <a:srgbClr val="00B0F0"/>
                </a:solidFill>
                <a:effectLst>
                  <a:outerShdw blurRad="50800" dist="38100" dir="2700000" algn="tl" rotWithShape="0">
                    <a:prstClr val="black">
                      <a:alpha val="40000"/>
                    </a:prstClr>
                  </a:outerShdw>
                </a:effectLst>
              </a:rPr>
              <a:t>Face Coverings Required</a:t>
            </a:r>
          </a:p>
          <a:p>
            <a:pPr marL="742950" lvl="1" indent="-285750">
              <a:buFont typeface="Arial" panose="020B0604020202020204" pitchFamily="34" charset="0"/>
              <a:buChar char="•"/>
            </a:pPr>
            <a:r>
              <a:rPr lang="en-US" sz="2400" dirty="0">
                <a:solidFill>
                  <a:schemeClr val="bg1"/>
                </a:solidFill>
              </a:rPr>
              <a:t>Staff</a:t>
            </a:r>
          </a:p>
          <a:p>
            <a:pPr marL="742950" lvl="1" indent="-285750">
              <a:buFont typeface="Arial" panose="020B0604020202020204" pitchFamily="34" charset="0"/>
              <a:buChar char="•"/>
            </a:pPr>
            <a:r>
              <a:rPr lang="en-US" sz="2400" dirty="0">
                <a:solidFill>
                  <a:schemeClr val="bg1"/>
                </a:solidFill>
              </a:rPr>
              <a:t>Volunteers</a:t>
            </a:r>
          </a:p>
          <a:p>
            <a:pPr marL="742950" lvl="1" indent="-285750">
              <a:buFont typeface="Arial" panose="020B0604020202020204" pitchFamily="34" charset="0"/>
              <a:buChar char="•"/>
            </a:pPr>
            <a:r>
              <a:rPr lang="en-US" sz="2400" dirty="0">
                <a:solidFill>
                  <a:schemeClr val="bg1"/>
                </a:solidFill>
              </a:rPr>
              <a:t>Clients</a:t>
            </a:r>
          </a:p>
          <a:p>
            <a:pPr marL="742950" lvl="1" indent="-285750">
              <a:buFont typeface="Arial" panose="020B0604020202020204" pitchFamily="34" charset="0"/>
              <a:buChar char="•"/>
            </a:pPr>
            <a:r>
              <a:rPr lang="en-US" sz="2400" dirty="0">
                <a:solidFill>
                  <a:schemeClr val="bg1"/>
                </a:solidFill>
              </a:rPr>
              <a:t>Visitors</a:t>
            </a:r>
          </a:p>
          <a:p>
            <a:pPr marL="742950" lvl="1" indent="-285750">
              <a:buFont typeface="Arial" panose="020B0604020202020204" pitchFamily="34" charset="0"/>
              <a:buChar char="•"/>
            </a:pPr>
            <a:r>
              <a:rPr lang="en-US" sz="2400" dirty="0">
                <a:solidFill>
                  <a:schemeClr val="bg1"/>
                </a:solidFill>
              </a:rPr>
              <a:t>Vendors</a:t>
            </a:r>
          </a:p>
          <a:p>
            <a:pPr marL="742950" lvl="1" indent="-285750">
              <a:buFont typeface="Arial" panose="020B0604020202020204" pitchFamily="34" charset="0"/>
              <a:buChar char="•"/>
            </a:pPr>
            <a:r>
              <a:rPr lang="en-US" sz="2400" dirty="0">
                <a:solidFill>
                  <a:schemeClr val="bg1"/>
                </a:solidFill>
              </a:rPr>
              <a:t>Van Passengers</a:t>
            </a:r>
          </a:p>
          <a:p>
            <a:pPr marL="742950" lvl="1" indent="-285750">
              <a:buFont typeface="Arial" panose="020B0604020202020204" pitchFamily="34" charset="0"/>
              <a:buChar char="•"/>
            </a:pPr>
            <a:r>
              <a:rPr lang="en-US" sz="2400" dirty="0">
                <a:solidFill>
                  <a:schemeClr val="bg1"/>
                </a:solidFill>
              </a:rPr>
              <a:t>COA Participants</a:t>
            </a:r>
          </a:p>
        </p:txBody>
      </p:sp>
    </p:spTree>
    <p:extLst>
      <p:ext uri="{BB962C8B-B14F-4D97-AF65-F5344CB8AC3E}">
        <p14:creationId xmlns:p14="http://schemas.microsoft.com/office/powerpoint/2010/main" val="147278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BF5C-E697-48BC-B7AA-B9B1377EB1EF}"/>
              </a:ext>
            </a:extLst>
          </p:cNvPr>
          <p:cNvSpPr>
            <a:spLocks noGrp="1"/>
          </p:cNvSpPr>
          <p:nvPr>
            <p:ph type="title"/>
          </p:nvPr>
        </p:nvSpPr>
        <p:spPr>
          <a:xfrm>
            <a:off x="2586835" y="128470"/>
            <a:ext cx="6413610" cy="725349"/>
          </a:xfrm>
        </p:spPr>
        <p:txBody>
          <a:bodyPr>
            <a:normAutofit fontScale="90000"/>
          </a:bodyPr>
          <a:lstStyle/>
          <a:p>
            <a:r>
              <a:rPr lang="en-US" dirty="0"/>
              <a:t>Enhanced Safety Measures - Three</a:t>
            </a:r>
          </a:p>
        </p:txBody>
      </p:sp>
      <p:sp>
        <p:nvSpPr>
          <p:cNvPr id="6" name="TextBox 5">
            <a:extLst>
              <a:ext uri="{FF2B5EF4-FFF2-40B4-BE49-F238E27FC236}">
                <a16:creationId xmlns:a16="http://schemas.microsoft.com/office/drawing/2014/main" id="{34A179AF-27EA-4F91-98E0-77355E3BBB9B}"/>
              </a:ext>
            </a:extLst>
          </p:cNvPr>
          <p:cNvSpPr txBox="1"/>
          <p:nvPr/>
        </p:nvSpPr>
        <p:spPr>
          <a:xfrm>
            <a:off x="5182820" y="562656"/>
            <a:ext cx="3817625" cy="2923877"/>
          </a:xfrm>
          <a:prstGeom prst="rect">
            <a:avLst/>
          </a:prstGeom>
          <a:noFill/>
        </p:spPr>
        <p:txBody>
          <a:bodyPr wrap="square" rtlCol="0">
            <a:spAutoFit/>
          </a:bodyPr>
          <a:lstStyle/>
          <a:p>
            <a:pPr algn="ctr"/>
            <a:r>
              <a:rPr lang="en-US" sz="3200" dirty="0">
                <a:solidFill>
                  <a:schemeClr val="bg1"/>
                </a:solidFill>
              </a:rPr>
              <a:t>Enhanced Cleaning of High-Contact Areas</a:t>
            </a:r>
            <a:br>
              <a:rPr lang="en-US" sz="3200" dirty="0">
                <a:solidFill>
                  <a:schemeClr val="bg1"/>
                </a:solidFill>
              </a:rPr>
            </a:br>
            <a:r>
              <a:rPr lang="en-US" sz="2400" b="1" dirty="0">
                <a:solidFill>
                  <a:schemeClr val="bg1"/>
                </a:solidFill>
              </a:rPr>
              <a:t>(Click &amp; Review Link Below)</a:t>
            </a:r>
          </a:p>
          <a:p>
            <a:pPr algn="ctr"/>
            <a:r>
              <a:rPr lang="en-US" sz="24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https://www.cdc.gov/coronavirus/2019-ncov/community/disinfecting-building-facility.html</a:t>
            </a:r>
            <a:endParaRPr lang="en-US" sz="2400" dirty="0">
              <a:solidFill>
                <a:schemeClr val="accent1">
                  <a:lumMod val="60000"/>
                  <a:lumOff val="40000"/>
                </a:schemeClr>
              </a:solidFill>
            </a:endParaRPr>
          </a:p>
        </p:txBody>
      </p:sp>
      <p:pic>
        <p:nvPicPr>
          <p:cNvPr id="8" name="Picture 7">
            <a:extLst>
              <a:ext uri="{FF2B5EF4-FFF2-40B4-BE49-F238E27FC236}">
                <a16:creationId xmlns:a16="http://schemas.microsoft.com/office/drawing/2014/main" id="{E15533DE-3BD8-4061-9553-52E77F9A6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476" y="369970"/>
            <a:ext cx="3536531" cy="3721730"/>
          </a:xfrm>
          <a:prstGeom prst="rect">
            <a:avLst/>
          </a:prstGeom>
        </p:spPr>
      </p:pic>
      <p:sp>
        <p:nvSpPr>
          <p:cNvPr id="3" name="Rectangle 2">
            <a:extLst>
              <a:ext uri="{FF2B5EF4-FFF2-40B4-BE49-F238E27FC236}">
                <a16:creationId xmlns:a16="http://schemas.microsoft.com/office/drawing/2014/main" id="{54C7276C-0624-407D-A597-75B7CAFD2219}"/>
              </a:ext>
            </a:extLst>
          </p:cNvPr>
          <p:cNvSpPr/>
          <p:nvPr/>
        </p:nvSpPr>
        <p:spPr>
          <a:xfrm>
            <a:off x="2023476" y="3694889"/>
            <a:ext cx="7167985" cy="1200329"/>
          </a:xfrm>
          <a:prstGeom prst="rect">
            <a:avLst/>
          </a:prstGeom>
        </p:spPr>
        <p:txBody>
          <a:bodyPr wrap="square">
            <a:spAutoFit/>
          </a:bodyPr>
          <a:lstStyle/>
          <a:p>
            <a:r>
              <a:rPr lang="en-US" altLang="en-US" sz="2400" dirty="0">
                <a:solidFill>
                  <a:schemeClr val="bg1"/>
                </a:solidFill>
                <a:ea typeface="ＭＳ Ｐゴシック" panose="020B0600070205080204" pitchFamily="34" charset="-128"/>
              </a:rPr>
              <a:t>Clean &amp; disinfect frequently touched objects &amp; surfaces such as cell phones, TV remotes, wallet/purse, keys etc.</a:t>
            </a:r>
          </a:p>
          <a:p>
            <a:r>
              <a:rPr lang="en-US" altLang="en-US" sz="2400" dirty="0">
                <a:solidFill>
                  <a:schemeClr val="bg1"/>
                </a:solidFill>
                <a:ea typeface="ＭＳ Ｐゴシック" panose="020B0600070205080204" pitchFamily="34" charset="-128"/>
              </a:rPr>
              <a:t>NOTE:  Safety Log &amp; Checklist will be reviewed</a:t>
            </a:r>
          </a:p>
        </p:txBody>
      </p:sp>
    </p:spTree>
    <p:extLst>
      <p:ext uri="{BB962C8B-B14F-4D97-AF65-F5344CB8AC3E}">
        <p14:creationId xmlns:p14="http://schemas.microsoft.com/office/powerpoint/2010/main" val="79372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BF5C-E697-48BC-B7AA-B9B1377EB1EF}"/>
              </a:ext>
            </a:extLst>
          </p:cNvPr>
          <p:cNvSpPr>
            <a:spLocks noGrp="1"/>
          </p:cNvSpPr>
          <p:nvPr>
            <p:ph type="title"/>
          </p:nvPr>
        </p:nvSpPr>
        <p:spPr>
          <a:xfrm>
            <a:off x="2565900" y="13941"/>
            <a:ext cx="6413610" cy="725349"/>
          </a:xfrm>
        </p:spPr>
        <p:txBody>
          <a:bodyPr>
            <a:normAutofit fontScale="90000"/>
          </a:bodyPr>
          <a:lstStyle/>
          <a:p>
            <a:r>
              <a:rPr lang="en-US" dirty="0"/>
              <a:t>Enhanced Safety Measures - Three</a:t>
            </a:r>
          </a:p>
        </p:txBody>
      </p:sp>
      <p:sp>
        <p:nvSpPr>
          <p:cNvPr id="3" name="Rectangle 2">
            <a:extLst>
              <a:ext uri="{FF2B5EF4-FFF2-40B4-BE49-F238E27FC236}">
                <a16:creationId xmlns:a16="http://schemas.microsoft.com/office/drawing/2014/main" id="{54C7276C-0624-407D-A597-75B7CAFD2219}"/>
              </a:ext>
            </a:extLst>
          </p:cNvPr>
          <p:cNvSpPr/>
          <p:nvPr/>
        </p:nvSpPr>
        <p:spPr>
          <a:xfrm>
            <a:off x="2434131" y="739290"/>
            <a:ext cx="6545380" cy="4062651"/>
          </a:xfrm>
          <a:prstGeom prst="rect">
            <a:avLst/>
          </a:prstGeom>
        </p:spPr>
        <p:txBody>
          <a:bodyPr wrap="square">
            <a:spAutoFit/>
          </a:bodyPr>
          <a:lstStyle/>
          <a:p>
            <a:r>
              <a:rPr lang="en-US" altLang="en-US" sz="2400" dirty="0">
                <a:solidFill>
                  <a:schemeClr val="bg1"/>
                </a:solidFill>
                <a:ea typeface="ＭＳ Ｐゴシック" panose="020B0600070205080204" pitchFamily="34" charset="-128"/>
              </a:rPr>
              <a:t>Reduce the amount of cleaning necessary – think!</a:t>
            </a:r>
          </a:p>
          <a:p>
            <a:pPr marL="342900" indent="-342900">
              <a:buFont typeface="Arial" panose="020B0604020202020204" pitchFamily="34" charset="0"/>
              <a:buChar char="•"/>
            </a:pPr>
            <a:r>
              <a:rPr lang="en-US" altLang="en-US" sz="2400" dirty="0">
                <a:solidFill>
                  <a:schemeClr val="bg1"/>
                </a:solidFill>
                <a:ea typeface="ＭＳ Ｐゴシック" panose="020B0600070205080204" pitchFamily="34" charset="-128"/>
              </a:rPr>
              <a:t>DO NOT SHARE ITEMS – Pens etc. </a:t>
            </a:r>
            <a:r>
              <a:rPr lang="en-US" altLang="en-US" dirty="0">
                <a:solidFill>
                  <a:schemeClr val="bg1"/>
                </a:solidFill>
                <a:ea typeface="ＭＳ Ｐゴシック" panose="020B0600070205080204" pitchFamily="34" charset="-128"/>
              </a:rPr>
              <a:t>(Use your own)</a:t>
            </a:r>
          </a:p>
          <a:p>
            <a:pPr marL="342900" indent="-342900">
              <a:buFont typeface="Arial" panose="020B0604020202020204" pitchFamily="34" charset="0"/>
              <a:buChar char="•"/>
            </a:pPr>
            <a:r>
              <a:rPr lang="en-US" altLang="en-US" sz="2400" dirty="0">
                <a:solidFill>
                  <a:schemeClr val="bg1"/>
                </a:solidFill>
                <a:ea typeface="ＭＳ Ｐゴシック" panose="020B0600070205080204" pitchFamily="34" charset="-128"/>
              </a:rPr>
              <a:t>Limit multi-person touches </a:t>
            </a:r>
            <a:r>
              <a:rPr lang="en-US" altLang="en-US" dirty="0">
                <a:solidFill>
                  <a:schemeClr val="bg1"/>
                </a:solidFill>
                <a:ea typeface="ＭＳ Ｐゴシック" panose="020B0600070205080204" pitchFamily="34" charset="-128"/>
              </a:rPr>
              <a:t>(Coffee pot, refrigerator, remotes etc.)</a:t>
            </a:r>
          </a:p>
          <a:p>
            <a:pPr marL="342900" indent="-342900">
              <a:buFont typeface="Arial" panose="020B0604020202020204" pitchFamily="34" charset="0"/>
              <a:buChar char="•"/>
            </a:pPr>
            <a:r>
              <a:rPr lang="en-US" altLang="en-US" sz="2400" dirty="0">
                <a:solidFill>
                  <a:schemeClr val="bg1"/>
                </a:solidFill>
                <a:ea typeface="ＭＳ Ｐゴシック" panose="020B0600070205080204" pitchFamily="34" charset="-128"/>
              </a:rPr>
              <a:t>Use gloves - CHANGE them after cleaning, after contact with clients and/or as is needed.</a:t>
            </a:r>
          </a:p>
          <a:p>
            <a:pPr marL="342900" indent="-342900">
              <a:buFont typeface="Arial" panose="020B0604020202020204" pitchFamily="34" charset="0"/>
              <a:buChar char="•"/>
            </a:pPr>
            <a:r>
              <a:rPr lang="en-US" altLang="en-US" sz="2400" u="sng" dirty="0">
                <a:solidFill>
                  <a:schemeClr val="bg1"/>
                </a:solidFill>
                <a:ea typeface="ＭＳ Ｐゴシック" panose="020B0600070205080204" pitchFamily="34" charset="-128"/>
              </a:rPr>
              <a:t>DO NOT</a:t>
            </a:r>
            <a:r>
              <a:rPr lang="en-US" altLang="en-US" sz="2400" dirty="0">
                <a:solidFill>
                  <a:schemeClr val="bg1"/>
                </a:solidFill>
                <a:ea typeface="ＭＳ Ｐゴシック" panose="020B0600070205080204" pitchFamily="34" charset="-128"/>
              </a:rPr>
              <a:t> rinse or wash and reuse – Change them</a:t>
            </a:r>
          </a:p>
          <a:p>
            <a:pPr marL="342900" indent="-342900">
              <a:buFont typeface="Arial" panose="020B0604020202020204" pitchFamily="34" charset="0"/>
              <a:buChar char="•"/>
            </a:pPr>
            <a:r>
              <a:rPr lang="en-US" altLang="en-US" sz="2400" dirty="0">
                <a:solidFill>
                  <a:schemeClr val="bg1"/>
                </a:solidFill>
                <a:ea typeface="ＭＳ Ｐゴシック" panose="020B0600070205080204" pitchFamily="34" charset="-128"/>
              </a:rPr>
              <a:t>When handling personal belongings for clients, USE GLOVES</a:t>
            </a:r>
          </a:p>
          <a:p>
            <a:r>
              <a:rPr lang="en-US" altLang="en-US" sz="2400" dirty="0">
                <a:solidFill>
                  <a:schemeClr val="bg1"/>
                </a:solidFill>
                <a:ea typeface="ＭＳ Ｐゴシック" panose="020B0600070205080204" pitchFamily="34" charset="-128"/>
              </a:rPr>
              <a:t>Remove and dispose of gloves properly </a:t>
            </a:r>
            <a:r>
              <a:rPr lang="en-US" altLang="en-US" dirty="0">
                <a:solidFill>
                  <a:schemeClr val="bg1"/>
                </a:solidFill>
                <a:ea typeface="ＭＳ Ｐゴシック" panose="020B0600070205080204" pitchFamily="34" charset="-128"/>
              </a:rPr>
              <a:t>(Video below)</a:t>
            </a:r>
          </a:p>
          <a:p>
            <a:r>
              <a:rPr lang="en-US" sz="2400" dirty="0">
                <a:solidFill>
                  <a:srgbClr val="00B0F0"/>
                </a:solidFill>
                <a:effectLst>
                  <a:outerShdw blurRad="50800" dist="38100" dir="2700000" algn="tl" rotWithShape="0">
                    <a:prstClr val="black">
                      <a:alpha val="40000"/>
                    </a:prstClr>
                  </a:outerShdw>
                </a:effectLst>
                <a:latin typeface="+mj-lt"/>
                <a:ea typeface="+mj-ea"/>
                <a:cs typeface="+mj-cs"/>
                <a:hlinkClick r:id="rId3">
                  <a:extLst>
                    <a:ext uri="{A12FA001-AC4F-418D-AE19-62706E023703}">
                      <ahyp:hlinkClr xmlns:ahyp="http://schemas.microsoft.com/office/drawing/2018/hyperlinkcolor" val="tx"/>
                    </a:ext>
                  </a:extLst>
                </a:hlinkClick>
              </a:rPr>
              <a:t>https://www.youtube.com/watch?v=xTYioOo__6U</a:t>
            </a:r>
            <a:endParaRPr lang="en-US" altLang="en-US" sz="2400" dirty="0">
              <a:solidFill>
                <a:srgbClr val="00B0F0"/>
              </a:solidFill>
              <a:effectLst>
                <a:outerShdw blurRad="50800" dist="38100" dir="2700000" algn="tl" rotWithShape="0">
                  <a:prstClr val="black">
                    <a:alpha val="40000"/>
                  </a:prstClr>
                </a:outerShdw>
              </a:effectLst>
              <a:latin typeface="+mj-lt"/>
              <a:ea typeface="+mj-ea"/>
              <a:cs typeface="+mj-cs"/>
            </a:endParaRPr>
          </a:p>
        </p:txBody>
      </p:sp>
      <p:pic>
        <p:nvPicPr>
          <p:cNvPr id="4" name="Picture 3">
            <a:extLst>
              <a:ext uri="{FF2B5EF4-FFF2-40B4-BE49-F238E27FC236}">
                <a16:creationId xmlns:a16="http://schemas.microsoft.com/office/drawing/2014/main" id="{6A975752-F6BD-4755-9239-EE6A16AC4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25" y="433880"/>
            <a:ext cx="2054896" cy="1985165"/>
          </a:xfrm>
          <a:prstGeom prst="round2DiagRect">
            <a:avLst>
              <a:gd name="adj1" fmla="val 16667"/>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745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11DAE-7168-4A17-9C14-34CBE87EC3E8}"/>
              </a:ext>
            </a:extLst>
          </p:cNvPr>
          <p:cNvSpPr txBox="1"/>
          <p:nvPr/>
        </p:nvSpPr>
        <p:spPr>
          <a:xfrm>
            <a:off x="2586835" y="28281"/>
            <a:ext cx="4428445" cy="523220"/>
          </a:xfrm>
          <a:prstGeom prst="rect">
            <a:avLst/>
          </a:prstGeom>
          <a:noFill/>
        </p:spPr>
        <p:txBody>
          <a:bodyPr wrap="square" rtlCol="0">
            <a:spAutoFit/>
          </a:bodyPr>
          <a:lstStyle/>
          <a:p>
            <a:pPr algn="ctr"/>
            <a:r>
              <a:rPr lang="en-US" sz="2800" dirty="0">
                <a:solidFill>
                  <a:srgbClr val="00B0F0"/>
                </a:solidFill>
                <a:effectLst>
                  <a:outerShdw blurRad="50800" dist="38100" dir="2700000" algn="tl" rotWithShape="0">
                    <a:prstClr val="black">
                      <a:alpha val="40000"/>
                    </a:prstClr>
                  </a:outerShdw>
                </a:effectLst>
                <a:latin typeface="+mj-lt"/>
                <a:ea typeface="+mj-ea"/>
                <a:cs typeface="+mj-cs"/>
              </a:rPr>
              <a:t>Social Distancing Procedures</a:t>
            </a:r>
          </a:p>
        </p:txBody>
      </p:sp>
      <p:pic>
        <p:nvPicPr>
          <p:cNvPr id="8" name="Picture 7">
            <a:extLst>
              <a:ext uri="{FF2B5EF4-FFF2-40B4-BE49-F238E27FC236}">
                <a16:creationId xmlns:a16="http://schemas.microsoft.com/office/drawing/2014/main" id="{F93CB1AB-2F2A-4AD3-B993-36727D00E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19" y="586585"/>
            <a:ext cx="2735314" cy="2735314"/>
          </a:xfrm>
          <a:prstGeom prst="rect">
            <a:avLst/>
          </a:prstGeom>
        </p:spPr>
      </p:pic>
      <p:pic>
        <p:nvPicPr>
          <p:cNvPr id="5" name="Picture 4">
            <a:extLst>
              <a:ext uri="{FF2B5EF4-FFF2-40B4-BE49-F238E27FC236}">
                <a16:creationId xmlns:a16="http://schemas.microsoft.com/office/drawing/2014/main" id="{A86B82A7-D3F6-4F00-918A-637E6E092395}"/>
              </a:ext>
            </a:extLst>
          </p:cNvPr>
          <p:cNvPicPr>
            <a:picLocks noChangeAspect="1"/>
          </p:cNvPicPr>
          <p:nvPr/>
        </p:nvPicPr>
        <p:blipFill rotWithShape="1">
          <a:blip r:embed="rId4"/>
          <a:srcRect l="53340" t="38124" r="29960" b="23755"/>
          <a:stretch/>
        </p:blipFill>
        <p:spPr>
          <a:xfrm>
            <a:off x="5335525" y="551501"/>
            <a:ext cx="3512215" cy="4509665"/>
          </a:xfrm>
          <a:prstGeom prst="rect">
            <a:avLst/>
          </a:prstGeom>
        </p:spPr>
      </p:pic>
    </p:spTree>
    <p:extLst>
      <p:ext uri="{BB962C8B-B14F-4D97-AF65-F5344CB8AC3E}">
        <p14:creationId xmlns:p14="http://schemas.microsoft.com/office/powerpoint/2010/main" val="139637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BF5C-E697-48BC-B7AA-B9B1377EB1EF}"/>
              </a:ext>
            </a:extLst>
          </p:cNvPr>
          <p:cNvSpPr>
            <a:spLocks noGrp="1"/>
          </p:cNvSpPr>
          <p:nvPr>
            <p:ph type="title"/>
          </p:nvPr>
        </p:nvSpPr>
        <p:spPr>
          <a:xfrm>
            <a:off x="2586835" y="-107932"/>
            <a:ext cx="6413610" cy="725349"/>
          </a:xfrm>
        </p:spPr>
        <p:txBody>
          <a:bodyPr>
            <a:normAutofit/>
          </a:bodyPr>
          <a:lstStyle/>
          <a:p>
            <a:r>
              <a:rPr lang="en-US" dirty="0"/>
              <a:t>Enhanced Safety Measures - Four</a:t>
            </a:r>
          </a:p>
        </p:txBody>
      </p:sp>
      <p:sp>
        <p:nvSpPr>
          <p:cNvPr id="6" name="TextBox 5">
            <a:extLst>
              <a:ext uri="{FF2B5EF4-FFF2-40B4-BE49-F238E27FC236}">
                <a16:creationId xmlns:a16="http://schemas.microsoft.com/office/drawing/2014/main" id="{2B511DAE-7168-4A17-9C14-34CBE87EC3E8}"/>
              </a:ext>
            </a:extLst>
          </p:cNvPr>
          <p:cNvSpPr txBox="1"/>
          <p:nvPr/>
        </p:nvSpPr>
        <p:spPr>
          <a:xfrm>
            <a:off x="4715555" y="395949"/>
            <a:ext cx="4428445" cy="523220"/>
          </a:xfrm>
          <a:prstGeom prst="rect">
            <a:avLst/>
          </a:prstGeom>
          <a:noFill/>
        </p:spPr>
        <p:txBody>
          <a:bodyPr wrap="square" rtlCol="0">
            <a:spAutoFit/>
          </a:bodyPr>
          <a:lstStyle/>
          <a:p>
            <a:pPr algn="ctr"/>
            <a:r>
              <a:rPr lang="en-US" sz="2800" dirty="0">
                <a:solidFill>
                  <a:srgbClr val="00B0F0"/>
                </a:solidFill>
                <a:effectLst>
                  <a:outerShdw blurRad="50800" dist="38100" dir="2700000" algn="tl" rotWithShape="0">
                    <a:prstClr val="black">
                      <a:alpha val="40000"/>
                    </a:prstClr>
                  </a:outerShdw>
                </a:effectLst>
                <a:latin typeface="+mj-lt"/>
                <a:ea typeface="+mj-ea"/>
                <a:cs typeface="+mj-cs"/>
              </a:rPr>
              <a:t>Social Distancing Procedures</a:t>
            </a:r>
          </a:p>
        </p:txBody>
      </p:sp>
      <p:pic>
        <p:nvPicPr>
          <p:cNvPr id="8" name="Picture 7">
            <a:extLst>
              <a:ext uri="{FF2B5EF4-FFF2-40B4-BE49-F238E27FC236}">
                <a16:creationId xmlns:a16="http://schemas.microsoft.com/office/drawing/2014/main" id="{F93CB1AB-2F2A-4AD3-B993-36727D00E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 y="1186340"/>
            <a:ext cx="2735314" cy="2735314"/>
          </a:xfrm>
          <a:prstGeom prst="rect">
            <a:avLst/>
          </a:prstGeom>
        </p:spPr>
      </p:pic>
      <p:sp>
        <p:nvSpPr>
          <p:cNvPr id="3" name="Rectangle 2">
            <a:extLst>
              <a:ext uri="{FF2B5EF4-FFF2-40B4-BE49-F238E27FC236}">
                <a16:creationId xmlns:a16="http://schemas.microsoft.com/office/drawing/2014/main" id="{E3196C25-49FC-4F58-92B9-EBE885AE19D6}"/>
              </a:ext>
            </a:extLst>
          </p:cNvPr>
          <p:cNvSpPr/>
          <p:nvPr/>
        </p:nvSpPr>
        <p:spPr>
          <a:xfrm>
            <a:off x="2739540" y="768300"/>
            <a:ext cx="6260905" cy="3970318"/>
          </a:xfrm>
          <a:prstGeom prst="rect">
            <a:avLst/>
          </a:prstGeom>
        </p:spPr>
        <p:txBody>
          <a:bodyPr wrap="square">
            <a:spAutoFit/>
          </a:bodyPr>
          <a:lstStyle/>
          <a:p>
            <a:pPr marL="342900" indent="-342900">
              <a:buFont typeface="Wingdings" panose="05000000000000000000" pitchFamily="2" charset="2"/>
              <a:buChar char="Ø"/>
            </a:pPr>
            <a:r>
              <a:rPr lang="en-US" altLang="en-US" sz="2800" dirty="0">
                <a:solidFill>
                  <a:schemeClr val="bg1"/>
                </a:solidFill>
                <a:ea typeface="ＭＳ Ｐゴシック" panose="020B0600070205080204" pitchFamily="34" charset="-128"/>
              </a:rPr>
              <a:t>Transportation:</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Limit Passengers – 4 ONLY</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Seating assigned by Van Driver</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Seating staggered</a:t>
            </a:r>
          </a:p>
          <a:p>
            <a:pPr lvl="1"/>
            <a:endParaRPr lang="en-US" altLang="en-US" sz="2000" dirty="0">
              <a:solidFill>
                <a:schemeClr val="bg1"/>
              </a:solidFill>
              <a:ea typeface="ＭＳ Ｐゴシック" panose="020B0600070205080204" pitchFamily="34" charset="-128"/>
            </a:endParaRPr>
          </a:p>
          <a:p>
            <a:pPr marL="342900" indent="-342900">
              <a:buFont typeface="Wingdings" panose="05000000000000000000" pitchFamily="2" charset="2"/>
              <a:buChar char="Ø"/>
            </a:pPr>
            <a:r>
              <a:rPr lang="en-US" altLang="en-US" sz="2800" dirty="0">
                <a:solidFill>
                  <a:schemeClr val="bg1"/>
                </a:solidFill>
                <a:ea typeface="ＭＳ Ｐゴシック" panose="020B0600070205080204" pitchFamily="34" charset="-128"/>
              </a:rPr>
              <a:t>Supportive Day Program:</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Limit – 10 in a room ONLY</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Seating set up with Social Distancing in mind</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DO NOT MOVE or allow clients to alter layout</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DO NOT GATHER in cliques – KEEP DISTANCE</a:t>
            </a:r>
          </a:p>
          <a:p>
            <a:pPr marL="800100" lvl="1" indent="-342900">
              <a:buFont typeface="Arial" panose="020B0604020202020204" pitchFamily="34" charset="0"/>
              <a:buChar char="•"/>
            </a:pPr>
            <a:r>
              <a:rPr lang="en-US" altLang="en-US" sz="2200" dirty="0">
                <a:solidFill>
                  <a:schemeClr val="bg1"/>
                </a:solidFill>
                <a:ea typeface="ＭＳ Ｐゴシック" panose="020B0600070205080204" pitchFamily="34" charset="-128"/>
              </a:rPr>
              <a:t>LEAD BY EXAMPLE</a:t>
            </a:r>
          </a:p>
        </p:txBody>
      </p:sp>
    </p:spTree>
    <p:extLst>
      <p:ext uri="{BB962C8B-B14F-4D97-AF65-F5344CB8AC3E}">
        <p14:creationId xmlns:p14="http://schemas.microsoft.com/office/powerpoint/2010/main" val="406541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24BE-DD1C-4E8C-9C50-544F456B5DB2}"/>
              </a:ext>
            </a:extLst>
          </p:cNvPr>
          <p:cNvSpPr>
            <a:spLocks noGrp="1"/>
          </p:cNvSpPr>
          <p:nvPr>
            <p:ph type="title"/>
          </p:nvPr>
        </p:nvSpPr>
        <p:spPr>
          <a:xfrm>
            <a:off x="143555" y="906683"/>
            <a:ext cx="8856890" cy="763525"/>
          </a:xfrm>
        </p:spPr>
        <p:txBody>
          <a:bodyPr>
            <a:normAutofit fontScale="90000"/>
          </a:bodyPr>
          <a:lstStyle/>
          <a:p>
            <a:r>
              <a:rPr lang="en-US" sz="3000" b="1" dirty="0"/>
              <a:t>What happened?  Why did we close and why for so long?</a:t>
            </a:r>
          </a:p>
        </p:txBody>
      </p:sp>
      <p:sp>
        <p:nvSpPr>
          <p:cNvPr id="3" name="Content Placeholder 2">
            <a:extLst>
              <a:ext uri="{FF2B5EF4-FFF2-40B4-BE49-F238E27FC236}">
                <a16:creationId xmlns:a16="http://schemas.microsoft.com/office/drawing/2014/main" id="{DB6BD8F4-8AA7-4350-A4C5-79E034C2DB3F}"/>
              </a:ext>
            </a:extLst>
          </p:cNvPr>
          <p:cNvSpPr>
            <a:spLocks noGrp="1"/>
          </p:cNvSpPr>
          <p:nvPr>
            <p:ph idx="1"/>
          </p:nvPr>
        </p:nvSpPr>
        <p:spPr>
          <a:xfrm>
            <a:off x="43874" y="1491624"/>
            <a:ext cx="8856890" cy="3054100"/>
          </a:xfrm>
        </p:spPr>
        <p:txBody>
          <a:bodyPr>
            <a:noAutofit/>
          </a:bodyPr>
          <a:lstStyle/>
          <a:p>
            <a:r>
              <a:rPr lang="en-US" sz="2000" dirty="0"/>
              <a:t>The </a:t>
            </a:r>
            <a:r>
              <a:rPr lang="en-US" sz="2000" b="1" i="1" dirty="0"/>
              <a:t>senior center </a:t>
            </a:r>
            <a:r>
              <a:rPr lang="en-US" sz="2000" dirty="0"/>
              <a:t>closed on March 13th </a:t>
            </a:r>
          </a:p>
          <a:p>
            <a:r>
              <a:rPr lang="en-US" sz="2000" dirty="0"/>
              <a:t>The </a:t>
            </a:r>
            <a:r>
              <a:rPr lang="en-US" sz="2000" b="1" i="1" dirty="0"/>
              <a:t>Council on Aging remained OPEN</a:t>
            </a:r>
            <a:endParaRPr lang="en-US" sz="2000" dirty="0"/>
          </a:p>
          <a:p>
            <a:r>
              <a:rPr lang="en-US" sz="2000" dirty="0"/>
              <a:t>Initial Closure and the subsequent extensions were by order of the Governor</a:t>
            </a:r>
          </a:p>
          <a:p>
            <a:r>
              <a:rPr lang="en-US" sz="2000" dirty="0"/>
              <a:t>Reopening Plan for MA introduced end of May - Has 4 Phases</a:t>
            </a:r>
          </a:p>
          <a:p>
            <a:r>
              <a:rPr lang="en-US" sz="2000" dirty="0"/>
              <a:t>Governor Reopening Plan requires a “Control Plan” for businesses – A “How Will You Open Safely” guide – Needed before we can open</a:t>
            </a:r>
          </a:p>
          <a:p>
            <a:r>
              <a:rPr lang="en-US" sz="2000" dirty="0"/>
              <a:t>COA’s Plan developed with MCOA, EOEA, EMA, BOH</a:t>
            </a:r>
          </a:p>
          <a:p>
            <a:r>
              <a:rPr lang="en-US" sz="2000" dirty="0"/>
              <a:t>Our Plan establishes and outlines how we intend to comply with the mandatory safety standards established for COVID-19 reopening</a:t>
            </a:r>
          </a:p>
          <a:p>
            <a:r>
              <a:rPr lang="en-US" sz="2000" dirty="0"/>
              <a:t>Submitted to Town Administrator, EMA and BOH</a:t>
            </a:r>
          </a:p>
        </p:txBody>
      </p:sp>
      <p:pic>
        <p:nvPicPr>
          <p:cNvPr id="5" name="Picture 4">
            <a:extLst>
              <a:ext uri="{FF2B5EF4-FFF2-40B4-BE49-F238E27FC236}">
                <a16:creationId xmlns:a16="http://schemas.microsoft.com/office/drawing/2014/main" id="{6B1DB68A-5F4F-47EF-9A21-2EF67A49D4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12" t="38125" r="7612" b="38124"/>
          <a:stretch/>
        </p:blipFill>
        <p:spPr>
          <a:xfrm>
            <a:off x="4877410" y="1508878"/>
            <a:ext cx="3664920" cy="771562"/>
          </a:xfrm>
          <a:prstGeom prst="rect">
            <a:avLst/>
          </a:prstGeom>
        </p:spPr>
      </p:pic>
    </p:spTree>
    <p:extLst>
      <p:ext uri="{BB962C8B-B14F-4D97-AF65-F5344CB8AC3E}">
        <p14:creationId xmlns:p14="http://schemas.microsoft.com/office/powerpoint/2010/main" val="273714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BF5C-E697-48BC-B7AA-B9B1377EB1EF}"/>
              </a:ext>
            </a:extLst>
          </p:cNvPr>
          <p:cNvSpPr>
            <a:spLocks noGrp="1"/>
          </p:cNvSpPr>
          <p:nvPr>
            <p:ph type="title"/>
          </p:nvPr>
        </p:nvSpPr>
        <p:spPr>
          <a:xfrm>
            <a:off x="2586835" y="128470"/>
            <a:ext cx="6413610" cy="725349"/>
          </a:xfrm>
        </p:spPr>
        <p:txBody>
          <a:bodyPr>
            <a:normAutofit/>
          </a:bodyPr>
          <a:lstStyle/>
          <a:p>
            <a:r>
              <a:rPr lang="en-US" dirty="0"/>
              <a:t>Enhanced Safety Measures - Five</a:t>
            </a:r>
          </a:p>
        </p:txBody>
      </p:sp>
      <p:sp>
        <p:nvSpPr>
          <p:cNvPr id="6" name="TextBox 5">
            <a:extLst>
              <a:ext uri="{FF2B5EF4-FFF2-40B4-BE49-F238E27FC236}">
                <a16:creationId xmlns:a16="http://schemas.microsoft.com/office/drawing/2014/main" id="{04CCC8F8-3E97-451E-978D-CE4D269D9D83}"/>
              </a:ext>
            </a:extLst>
          </p:cNvPr>
          <p:cNvSpPr txBox="1"/>
          <p:nvPr/>
        </p:nvSpPr>
        <p:spPr>
          <a:xfrm>
            <a:off x="4113885" y="592209"/>
            <a:ext cx="3817625" cy="523220"/>
          </a:xfrm>
          <a:prstGeom prst="rect">
            <a:avLst/>
          </a:prstGeom>
          <a:noFill/>
        </p:spPr>
        <p:txBody>
          <a:bodyPr wrap="square" rtlCol="0">
            <a:spAutoFit/>
          </a:bodyPr>
          <a:lstStyle/>
          <a:p>
            <a:pPr algn="ctr"/>
            <a:r>
              <a:rPr lang="en-US" sz="2800" b="1" dirty="0">
                <a:solidFill>
                  <a:srgbClr val="00B0F0"/>
                </a:solidFill>
                <a:effectLst>
                  <a:outerShdw blurRad="50800" dist="38100" dir="2700000" algn="tl" rotWithShape="0">
                    <a:prstClr val="black">
                      <a:alpha val="40000"/>
                    </a:prstClr>
                  </a:outerShdw>
                </a:effectLst>
                <a:latin typeface="+mj-lt"/>
                <a:ea typeface="+mj-ea"/>
                <a:cs typeface="+mj-cs"/>
              </a:rPr>
              <a:t>Frequent Hand Washing</a:t>
            </a:r>
          </a:p>
        </p:txBody>
      </p:sp>
      <p:pic>
        <p:nvPicPr>
          <p:cNvPr id="8" name="Picture 7">
            <a:extLst>
              <a:ext uri="{FF2B5EF4-FFF2-40B4-BE49-F238E27FC236}">
                <a16:creationId xmlns:a16="http://schemas.microsoft.com/office/drawing/2014/main" id="{90D5DB3B-F981-4394-9897-B7D62D4DD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 y="689643"/>
            <a:ext cx="4123035" cy="3413529"/>
          </a:xfrm>
          <a:prstGeom prst="rect">
            <a:avLst/>
          </a:prstGeom>
        </p:spPr>
      </p:pic>
      <p:sp>
        <p:nvSpPr>
          <p:cNvPr id="3" name="Rectangle 2">
            <a:extLst>
              <a:ext uri="{FF2B5EF4-FFF2-40B4-BE49-F238E27FC236}">
                <a16:creationId xmlns:a16="http://schemas.microsoft.com/office/drawing/2014/main" id="{BC9602A7-3348-489D-B67C-7977F7AE4198}"/>
              </a:ext>
            </a:extLst>
          </p:cNvPr>
          <p:cNvSpPr/>
          <p:nvPr/>
        </p:nvSpPr>
        <p:spPr>
          <a:xfrm>
            <a:off x="3197654" y="1197405"/>
            <a:ext cx="5955496" cy="3539430"/>
          </a:xfrm>
          <a:prstGeom prst="rect">
            <a:avLst/>
          </a:prstGeom>
        </p:spPr>
        <p:txBody>
          <a:bodyPr wrap="square">
            <a:spAutoFit/>
          </a:bodyPr>
          <a:lstStyle/>
          <a:p>
            <a:pPr marL="285750" indent="-285750">
              <a:buFont typeface="Wingdings" panose="05000000000000000000" pitchFamily="2" charset="2"/>
              <a:buChar char="Ø"/>
            </a:pPr>
            <a:r>
              <a:rPr lang="en-US" altLang="en-US" sz="2800" dirty="0">
                <a:solidFill>
                  <a:schemeClr val="bg1"/>
                </a:solidFill>
                <a:ea typeface="ＭＳ Ｐゴシック" panose="020B0600070205080204" pitchFamily="34" charset="-128"/>
              </a:rPr>
              <a:t>Wash your hands as often as possible</a:t>
            </a:r>
          </a:p>
          <a:p>
            <a:pPr marL="285750" indent="-285750">
              <a:buFont typeface="Wingdings" panose="05000000000000000000" pitchFamily="2" charset="2"/>
              <a:buChar char="Ø"/>
            </a:pPr>
            <a:r>
              <a:rPr lang="en-US" altLang="en-US" sz="2800" dirty="0">
                <a:solidFill>
                  <a:schemeClr val="bg1"/>
                </a:solidFill>
                <a:ea typeface="ＭＳ Ｐゴシック" panose="020B0600070205080204" pitchFamily="34" charset="-128"/>
              </a:rPr>
              <a:t>Encourage others to do so</a:t>
            </a:r>
          </a:p>
          <a:p>
            <a:pPr marL="285750" indent="-285750">
              <a:buFont typeface="Wingdings" panose="05000000000000000000" pitchFamily="2" charset="2"/>
              <a:buChar char="Ø"/>
            </a:pPr>
            <a:r>
              <a:rPr lang="en-US" altLang="en-US" sz="2800" dirty="0">
                <a:solidFill>
                  <a:schemeClr val="bg1"/>
                </a:solidFill>
                <a:ea typeface="ＭＳ Ｐゴシック" panose="020B0600070205080204" pitchFamily="34" charset="-128"/>
              </a:rPr>
              <a:t>Require hand washing if you see possible cross-contamination has occurred</a:t>
            </a:r>
          </a:p>
          <a:p>
            <a:pPr marL="285750" indent="-285750">
              <a:buFont typeface="Wingdings" panose="05000000000000000000" pitchFamily="2" charset="2"/>
              <a:buChar char="Ø"/>
            </a:pPr>
            <a:r>
              <a:rPr lang="en-US" altLang="en-US" sz="2800" dirty="0">
                <a:solidFill>
                  <a:schemeClr val="bg1"/>
                </a:solidFill>
                <a:ea typeface="ＭＳ Ｐゴシック" panose="020B0600070205080204" pitchFamily="34" charset="-128"/>
              </a:rPr>
              <a:t>Assist and </a:t>
            </a:r>
            <a:r>
              <a:rPr lang="en-US" altLang="en-US" sz="2800" b="1" dirty="0">
                <a:solidFill>
                  <a:srgbClr val="FF0000"/>
                </a:solidFill>
                <a:ea typeface="ＭＳ Ｐゴシック" panose="020B0600070205080204" pitchFamily="34" charset="-128"/>
              </a:rPr>
              <a:t>OBSERVE</a:t>
            </a:r>
            <a:r>
              <a:rPr lang="en-US" altLang="en-US" sz="2800" dirty="0">
                <a:solidFill>
                  <a:schemeClr val="bg1"/>
                </a:solidFill>
                <a:ea typeface="ＭＳ Ｐゴシック" panose="020B0600070205080204" pitchFamily="34" charset="-128"/>
              </a:rPr>
              <a:t> SDP clients</a:t>
            </a:r>
          </a:p>
          <a:p>
            <a:pPr marL="285750" indent="-285750">
              <a:buFont typeface="Wingdings" panose="05000000000000000000" pitchFamily="2" charset="2"/>
              <a:buChar char="Ø"/>
            </a:pPr>
            <a:r>
              <a:rPr lang="en-US" altLang="en-US" sz="2800" dirty="0">
                <a:solidFill>
                  <a:schemeClr val="bg1"/>
                </a:solidFill>
                <a:ea typeface="ＭＳ Ｐゴシック" panose="020B0600070205080204" pitchFamily="34" charset="-128"/>
              </a:rPr>
              <a:t>Transportation:  Each client must use hand sanitizer before entering van</a:t>
            </a:r>
          </a:p>
        </p:txBody>
      </p:sp>
    </p:spTree>
    <p:extLst>
      <p:ext uri="{BB962C8B-B14F-4D97-AF65-F5344CB8AC3E}">
        <p14:creationId xmlns:p14="http://schemas.microsoft.com/office/powerpoint/2010/main" val="4009895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55" y="1211156"/>
            <a:ext cx="6566315" cy="763525"/>
          </a:xfrm>
        </p:spPr>
        <p:txBody>
          <a:bodyPr>
            <a:normAutofit/>
          </a:bodyPr>
          <a:lstStyle/>
          <a:p>
            <a:r>
              <a:rPr lang="en-US" dirty="0"/>
              <a:t>Rolling out our Plan - Slowly</a:t>
            </a:r>
          </a:p>
        </p:txBody>
      </p:sp>
      <p:sp>
        <p:nvSpPr>
          <p:cNvPr id="14" name="Content Placeholder 13">
            <a:extLst>
              <a:ext uri="{FF2B5EF4-FFF2-40B4-BE49-F238E27FC236}">
                <a16:creationId xmlns:a16="http://schemas.microsoft.com/office/drawing/2014/main" id="{D3908C14-7664-462A-B4F3-B4754B6416FC}"/>
              </a:ext>
            </a:extLst>
          </p:cNvPr>
          <p:cNvSpPr>
            <a:spLocks noGrp="1"/>
          </p:cNvSpPr>
          <p:nvPr>
            <p:ph sz="quarter" idx="4"/>
          </p:nvPr>
        </p:nvSpPr>
        <p:spPr>
          <a:xfrm>
            <a:off x="143556" y="1859982"/>
            <a:ext cx="8704184" cy="3512214"/>
          </a:xfrm>
        </p:spPr>
        <p:txBody>
          <a:bodyPr>
            <a:normAutofit fontScale="85000" lnSpcReduction="20000"/>
          </a:bodyPr>
          <a:lstStyle/>
          <a:p>
            <a:pPr marL="0" indent="0" algn="l">
              <a:buNone/>
            </a:pPr>
            <a:r>
              <a:rPr lang="en-US" sz="3100" dirty="0"/>
              <a:t>Not an “All or Nothing” plan – Starting slow and small</a:t>
            </a:r>
          </a:p>
          <a:p>
            <a:pPr marL="0" indent="0" algn="l">
              <a:buNone/>
            </a:pPr>
            <a:r>
              <a:rPr lang="en-US" sz="3100" dirty="0"/>
              <a:t>GOAL:  Keep Everyone SAFE and as RISK-FREE as possible</a:t>
            </a:r>
          </a:p>
          <a:p>
            <a:pPr algn="l">
              <a:buFont typeface="Wingdings" panose="05000000000000000000" pitchFamily="2" charset="2"/>
              <a:buChar char="Ø"/>
            </a:pPr>
            <a:r>
              <a:rPr lang="en-US" sz="3300" dirty="0"/>
              <a:t>Screening – Staff/Volunteers, vendors, participants</a:t>
            </a:r>
          </a:p>
          <a:p>
            <a:pPr lvl="1" algn="l">
              <a:buFont typeface="Arial" panose="020B0604020202020204" pitchFamily="34" charset="0"/>
              <a:buChar char="•"/>
            </a:pPr>
            <a:r>
              <a:rPr lang="en-US" sz="2600" dirty="0"/>
              <a:t>NO ONE should be entering transportation vehicles or the COA if they have </a:t>
            </a:r>
            <a:r>
              <a:rPr lang="en-US" sz="2600" b="1" u="sng" dirty="0"/>
              <a:t>ANY</a:t>
            </a:r>
            <a:r>
              <a:rPr lang="en-US" sz="2600" dirty="0"/>
              <a:t> of the conditions below:</a:t>
            </a:r>
          </a:p>
          <a:p>
            <a:pPr lvl="2" algn="l">
              <a:buFont typeface="Wingdings" panose="05000000000000000000" pitchFamily="2" charset="2"/>
              <a:buChar char="ü"/>
            </a:pPr>
            <a:r>
              <a:rPr lang="en-US" sz="2400" dirty="0"/>
              <a:t>Sick with fever (Higher than 100.3 F) or newly developed respiratory illness such as cough, shortness of breath, or sore throat </a:t>
            </a:r>
          </a:p>
          <a:p>
            <a:pPr lvl="2" algn="l">
              <a:buFont typeface="Wingdings" panose="05000000000000000000" pitchFamily="2" charset="2"/>
              <a:buChar char="ü"/>
            </a:pPr>
            <a:r>
              <a:rPr lang="en-US" sz="2400" dirty="0"/>
              <a:t>Recent international travel (i.e., within the past 14 days) from COVID-19-affected areas</a:t>
            </a:r>
          </a:p>
          <a:p>
            <a:pPr lvl="2" algn="l">
              <a:buFont typeface="Wingdings" panose="05000000000000000000" pitchFamily="2" charset="2"/>
              <a:buChar char="ü"/>
            </a:pPr>
            <a:r>
              <a:rPr lang="en-US" sz="2400" dirty="0"/>
              <a:t>Close contact with a person diagnosed with COVID-19 in past 14 days</a:t>
            </a:r>
          </a:p>
          <a:p>
            <a:pPr algn="l"/>
            <a:endParaRPr lang="en-US" dirty="0"/>
          </a:p>
        </p:txBody>
      </p:sp>
      <p:pic>
        <p:nvPicPr>
          <p:cNvPr id="3" name="Picture 2">
            <a:extLst>
              <a:ext uri="{FF2B5EF4-FFF2-40B4-BE49-F238E27FC236}">
                <a16:creationId xmlns:a16="http://schemas.microsoft.com/office/drawing/2014/main" id="{3707213C-4018-44D5-B9C5-DEAA097E9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721" y="-69302"/>
            <a:ext cx="7015280" cy="1683666"/>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93C4-BC5F-4B81-88FF-4A71C1853AAD}"/>
              </a:ext>
            </a:extLst>
          </p:cNvPr>
          <p:cNvSpPr>
            <a:spLocks noGrp="1"/>
          </p:cNvSpPr>
          <p:nvPr>
            <p:ph type="title"/>
          </p:nvPr>
        </p:nvSpPr>
        <p:spPr>
          <a:xfrm>
            <a:off x="143555" y="739290"/>
            <a:ext cx="8246070" cy="812255"/>
          </a:xfrm>
        </p:spPr>
        <p:txBody>
          <a:bodyPr/>
          <a:lstStyle/>
          <a:p>
            <a:r>
              <a:rPr lang="en-US" dirty="0"/>
              <a:t>Programming Changes</a:t>
            </a:r>
          </a:p>
        </p:txBody>
      </p:sp>
      <p:sp>
        <p:nvSpPr>
          <p:cNvPr id="4" name="Content Placeholder 3">
            <a:extLst>
              <a:ext uri="{FF2B5EF4-FFF2-40B4-BE49-F238E27FC236}">
                <a16:creationId xmlns:a16="http://schemas.microsoft.com/office/drawing/2014/main" id="{761D1D10-AB23-48B9-9136-7947A33D897B}"/>
              </a:ext>
            </a:extLst>
          </p:cNvPr>
          <p:cNvSpPr>
            <a:spLocks noGrp="1"/>
          </p:cNvSpPr>
          <p:nvPr>
            <p:ph sz="half" idx="2"/>
          </p:nvPr>
        </p:nvSpPr>
        <p:spPr>
          <a:xfrm>
            <a:off x="143555" y="1350110"/>
            <a:ext cx="8856890" cy="3664919"/>
          </a:xfrm>
        </p:spPr>
        <p:txBody>
          <a:bodyPr>
            <a:normAutofit fontScale="92500"/>
          </a:bodyPr>
          <a:lstStyle/>
          <a:p>
            <a:pPr algn="l">
              <a:buFont typeface="Wingdings" panose="05000000000000000000" pitchFamily="2" charset="2"/>
              <a:buChar char="Ø"/>
            </a:pPr>
            <a:r>
              <a:rPr lang="en-US" sz="2800" dirty="0"/>
              <a:t>All programs must maintain Social Distancing Guidelines</a:t>
            </a:r>
          </a:p>
          <a:p>
            <a:pPr lvl="1" algn="l">
              <a:buFont typeface="Arial" panose="020B0604020202020204" pitchFamily="34" charset="0"/>
              <a:buChar char="•"/>
            </a:pPr>
            <a:r>
              <a:rPr lang="en-US" sz="2400" dirty="0"/>
              <a:t>As a result, some programs will be suspended</a:t>
            </a:r>
          </a:p>
          <a:p>
            <a:pPr algn="l">
              <a:buFont typeface="Wingdings" panose="05000000000000000000" pitchFamily="2" charset="2"/>
              <a:buChar char="Ø"/>
            </a:pPr>
            <a:r>
              <a:rPr lang="en-US" sz="2800" dirty="0"/>
              <a:t>Avoid multiple people/multiple touch programs</a:t>
            </a:r>
          </a:p>
          <a:p>
            <a:pPr lvl="1" algn="l">
              <a:buFont typeface="Arial" panose="020B0604020202020204" pitchFamily="34" charset="0"/>
              <a:buChar char="•"/>
            </a:pPr>
            <a:r>
              <a:rPr lang="en-US" sz="2400" dirty="0"/>
              <a:t>Group size – Restricted to groups of 10 or less</a:t>
            </a:r>
          </a:p>
          <a:p>
            <a:pPr lvl="1" algn="l">
              <a:buFont typeface="Arial" panose="020B0604020202020204" pitchFamily="34" charset="0"/>
              <a:buChar char="•"/>
            </a:pPr>
            <a:r>
              <a:rPr lang="en-US" sz="2400" dirty="0"/>
              <a:t>No sharing supplies, equipment &amp; game items </a:t>
            </a:r>
            <a:r>
              <a:rPr lang="en-US" sz="1900" dirty="0"/>
              <a:t>(cards, dominos, tiles etc.)</a:t>
            </a:r>
          </a:p>
          <a:p>
            <a:pPr marL="342900" lvl="1" indent="-342900" algn="l">
              <a:buFont typeface="Wingdings" panose="05000000000000000000" pitchFamily="2" charset="2"/>
              <a:buChar char="Ø"/>
            </a:pPr>
            <a:r>
              <a:rPr lang="en-US" sz="2800" dirty="0"/>
              <a:t>Avoid programs that could increase exposure</a:t>
            </a:r>
          </a:p>
          <a:p>
            <a:pPr lvl="1" algn="l">
              <a:buFont typeface="Arial" panose="020B0604020202020204" pitchFamily="34" charset="0"/>
              <a:buChar char="•"/>
            </a:pPr>
            <a:r>
              <a:rPr lang="en-US" sz="2400" dirty="0"/>
              <a:t>Singing – projects increase of oxygen/droplets into the air</a:t>
            </a:r>
          </a:p>
          <a:p>
            <a:pPr lvl="1" algn="l">
              <a:buFont typeface="Arial" panose="020B0604020202020204" pitchFamily="34" charset="0"/>
              <a:buChar char="•"/>
            </a:pPr>
            <a:r>
              <a:rPr lang="en-US" sz="2400" dirty="0"/>
              <a:t>Fitness – Heavy breathing increases risk for contamination</a:t>
            </a:r>
          </a:p>
          <a:p>
            <a:pPr marL="342900" lvl="1" indent="-342900" algn="l">
              <a:buFont typeface="Wingdings" panose="05000000000000000000" pitchFamily="2" charset="2"/>
              <a:buChar char="Ø"/>
            </a:pPr>
            <a:endParaRPr lang="en-US" sz="2800" dirty="0"/>
          </a:p>
        </p:txBody>
      </p:sp>
      <p:pic>
        <p:nvPicPr>
          <p:cNvPr id="5" name="Picture 4">
            <a:extLst>
              <a:ext uri="{FF2B5EF4-FFF2-40B4-BE49-F238E27FC236}">
                <a16:creationId xmlns:a16="http://schemas.microsoft.com/office/drawing/2014/main" id="{5CDBFC8E-4F82-405B-BF38-7E2914CF8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4936" y="0"/>
            <a:ext cx="3550927" cy="1453899"/>
          </a:xfrm>
          <a:prstGeom prst="rect">
            <a:avLst/>
          </a:prstGeom>
        </p:spPr>
      </p:pic>
    </p:spTree>
    <p:extLst>
      <p:ext uri="{BB962C8B-B14F-4D97-AF65-F5344CB8AC3E}">
        <p14:creationId xmlns:p14="http://schemas.microsoft.com/office/powerpoint/2010/main" val="308653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55" y="586585"/>
            <a:ext cx="4123035" cy="916230"/>
          </a:xfrm>
        </p:spPr>
        <p:txBody>
          <a:bodyPr>
            <a:normAutofit/>
          </a:bodyPr>
          <a:lstStyle/>
          <a:p>
            <a:r>
              <a:rPr lang="en-US" b="1" dirty="0"/>
              <a:t>Be Alert</a:t>
            </a:r>
          </a:p>
        </p:txBody>
      </p:sp>
      <p:sp>
        <p:nvSpPr>
          <p:cNvPr id="14" name="Content Placeholder 13">
            <a:extLst>
              <a:ext uri="{FF2B5EF4-FFF2-40B4-BE49-F238E27FC236}">
                <a16:creationId xmlns:a16="http://schemas.microsoft.com/office/drawing/2014/main" id="{D3908C14-7664-462A-B4F3-B4754B6416FC}"/>
              </a:ext>
            </a:extLst>
          </p:cNvPr>
          <p:cNvSpPr>
            <a:spLocks noGrp="1"/>
          </p:cNvSpPr>
          <p:nvPr>
            <p:ph sz="quarter" idx="4"/>
          </p:nvPr>
        </p:nvSpPr>
        <p:spPr>
          <a:xfrm>
            <a:off x="67923" y="1350110"/>
            <a:ext cx="6947357" cy="3845661"/>
          </a:xfrm>
        </p:spPr>
        <p:txBody>
          <a:bodyPr>
            <a:normAutofit fontScale="92500" lnSpcReduction="10000"/>
          </a:bodyPr>
          <a:lstStyle/>
          <a:p>
            <a:pPr algn="l">
              <a:buFont typeface="Wingdings" panose="05000000000000000000" pitchFamily="2" charset="2"/>
              <a:buChar char="Ø"/>
            </a:pPr>
            <a:r>
              <a:rPr lang="en-US" dirty="0"/>
              <a:t>If signs or symptoms of respiratory infection, such as fever, cough, shortness of breath, or sore throat develop while an individual is in our care, </a:t>
            </a:r>
            <a:r>
              <a:rPr lang="en-US" b="1" u="sng" dirty="0"/>
              <a:t>that person should put on a face mask and move to an isolated space </a:t>
            </a:r>
            <a:r>
              <a:rPr lang="en-US" b="1" u="sng" dirty="0">
                <a:solidFill>
                  <a:srgbClr val="FF0000"/>
                </a:solidFill>
              </a:rPr>
              <a:t>IMMEDIATELY</a:t>
            </a:r>
          </a:p>
          <a:p>
            <a:pPr algn="l">
              <a:buFont typeface="Wingdings" panose="05000000000000000000" pitchFamily="2" charset="2"/>
              <a:buChar char="Ø"/>
            </a:pPr>
            <a:r>
              <a:rPr lang="en-US" dirty="0"/>
              <a:t>Report the situation to Supervisor(s) so they can engage a medical professional immediately for further guidance</a:t>
            </a:r>
          </a:p>
          <a:p>
            <a:pPr algn="l">
              <a:buFont typeface="Wingdings" panose="05000000000000000000" pitchFamily="2" charset="2"/>
              <a:buChar char="Ø"/>
            </a:pPr>
            <a:r>
              <a:rPr lang="en-US" dirty="0"/>
              <a:t>Additional guidance will be provided (Example:  Follow up with PCP, report made to BOH and any other individuals as may be required); instructions on quarantine would follow.</a:t>
            </a:r>
          </a:p>
        </p:txBody>
      </p:sp>
      <p:pic>
        <p:nvPicPr>
          <p:cNvPr id="3" name="Picture 2">
            <a:extLst>
              <a:ext uri="{FF2B5EF4-FFF2-40B4-BE49-F238E27FC236}">
                <a16:creationId xmlns:a16="http://schemas.microsoft.com/office/drawing/2014/main" id="{BFFED484-8FE7-4C40-AA7E-B9817986D3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2575" y="0"/>
            <a:ext cx="2434130" cy="2069010"/>
          </a:xfrm>
          <a:prstGeom prst="rect">
            <a:avLst/>
          </a:prstGeom>
        </p:spPr>
      </p:pic>
    </p:spTree>
    <p:extLst>
      <p:ext uri="{BB962C8B-B14F-4D97-AF65-F5344CB8AC3E}">
        <p14:creationId xmlns:p14="http://schemas.microsoft.com/office/powerpoint/2010/main" val="301393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563"/>
            <a:ext cx="7940660" cy="916230"/>
          </a:xfrm>
        </p:spPr>
        <p:txBody>
          <a:bodyPr>
            <a:normAutofit/>
          </a:bodyPr>
          <a:lstStyle/>
          <a:p>
            <a:r>
              <a:rPr lang="en-US" sz="3400" b="1" dirty="0">
                <a:solidFill>
                  <a:srgbClr val="FFFF00"/>
                </a:solidFill>
              </a:rPr>
              <a:t>Staff Concerns &amp; Considerations</a:t>
            </a:r>
          </a:p>
        </p:txBody>
      </p:sp>
      <p:sp>
        <p:nvSpPr>
          <p:cNvPr id="14" name="Content Placeholder 13">
            <a:extLst>
              <a:ext uri="{FF2B5EF4-FFF2-40B4-BE49-F238E27FC236}">
                <a16:creationId xmlns:a16="http://schemas.microsoft.com/office/drawing/2014/main" id="{D3908C14-7664-462A-B4F3-B4754B6416FC}"/>
              </a:ext>
            </a:extLst>
          </p:cNvPr>
          <p:cNvSpPr>
            <a:spLocks noGrp="1"/>
          </p:cNvSpPr>
          <p:nvPr>
            <p:ph sz="quarter" idx="4"/>
          </p:nvPr>
        </p:nvSpPr>
        <p:spPr>
          <a:xfrm>
            <a:off x="185772" y="433881"/>
            <a:ext cx="5760573" cy="1221640"/>
          </a:xfrm>
        </p:spPr>
        <p:txBody>
          <a:bodyPr>
            <a:normAutofit/>
          </a:bodyPr>
          <a:lstStyle/>
          <a:p>
            <a:pPr marL="0" indent="0" algn="l">
              <a:buNone/>
            </a:pPr>
            <a:r>
              <a:rPr lang="en-US" altLang="en-US" dirty="0">
                <a:ea typeface="ＭＳ Ｐゴシック" panose="020B0600070205080204" pitchFamily="34" charset="-128"/>
              </a:rPr>
              <a:t>Precautions are necessary to enhance safety and avoid further shut down – Recommendation is that staff work in shifts.  </a:t>
            </a:r>
          </a:p>
        </p:txBody>
      </p:sp>
      <p:pic>
        <p:nvPicPr>
          <p:cNvPr id="2" name="Picture 1">
            <a:extLst>
              <a:ext uri="{FF2B5EF4-FFF2-40B4-BE49-F238E27FC236}">
                <a16:creationId xmlns:a16="http://schemas.microsoft.com/office/drawing/2014/main" id="{2B2109EB-1853-4AA5-B270-01C4F0F0D6C3}"/>
              </a:ext>
            </a:extLst>
          </p:cNvPr>
          <p:cNvPicPr>
            <a:picLocks noChangeAspect="1"/>
          </p:cNvPicPr>
          <p:nvPr/>
        </p:nvPicPr>
        <p:blipFill rotWithShape="1">
          <a:blip r:embed="rId3"/>
          <a:srcRect l="33208" t="52634" r="51670" b="30732"/>
          <a:stretch/>
        </p:blipFill>
        <p:spPr>
          <a:xfrm>
            <a:off x="5989475" y="68088"/>
            <a:ext cx="3076046" cy="1903496"/>
          </a:xfrm>
          <a:prstGeom prst="rect">
            <a:avLst/>
          </a:prstGeom>
        </p:spPr>
      </p:pic>
      <p:sp>
        <p:nvSpPr>
          <p:cNvPr id="3" name="Rectangle 2">
            <a:extLst>
              <a:ext uri="{FF2B5EF4-FFF2-40B4-BE49-F238E27FC236}">
                <a16:creationId xmlns:a16="http://schemas.microsoft.com/office/drawing/2014/main" id="{E37D2EEE-77C9-446E-B40C-B96ECDF17BD5}"/>
              </a:ext>
            </a:extLst>
          </p:cNvPr>
          <p:cNvSpPr/>
          <p:nvPr/>
        </p:nvSpPr>
        <p:spPr>
          <a:xfrm>
            <a:off x="-9150" y="1960930"/>
            <a:ext cx="9065854" cy="3139321"/>
          </a:xfrm>
          <a:prstGeom prst="rect">
            <a:avLst/>
          </a:prstGeom>
        </p:spPr>
        <p:txBody>
          <a:bodyPr wrap="square">
            <a:spAutoFit/>
          </a:bodyPr>
          <a:lstStyle/>
          <a:p>
            <a:r>
              <a:rPr lang="en-US" sz="2200" dirty="0">
                <a:solidFill>
                  <a:schemeClr val="bg1"/>
                </a:solidFill>
              </a:rPr>
              <a:t>Note:  If an employee becomes ill and has been in contact with remaining staff members, they will have to quarantine.  THEREFORE:</a:t>
            </a:r>
          </a:p>
          <a:p>
            <a:pPr marL="342900" indent="-342900">
              <a:buFont typeface="Wingdings" panose="05000000000000000000" pitchFamily="2" charset="2"/>
              <a:buChar char="Ø"/>
            </a:pPr>
            <a:r>
              <a:rPr lang="en-US" sz="2200" dirty="0">
                <a:solidFill>
                  <a:schemeClr val="bg1"/>
                </a:solidFill>
              </a:rPr>
              <a:t>Staff should avoid interaction with one another as much as possible</a:t>
            </a:r>
          </a:p>
          <a:p>
            <a:pPr marL="342900" indent="-342900">
              <a:buFont typeface="Wingdings" panose="05000000000000000000" pitchFamily="2" charset="2"/>
              <a:buChar char="Ø"/>
            </a:pPr>
            <a:r>
              <a:rPr lang="en-US" sz="2200" dirty="0">
                <a:solidFill>
                  <a:schemeClr val="bg1"/>
                </a:solidFill>
              </a:rPr>
              <a:t>Drivers to remain in their vans; not circle together while waiting for clients</a:t>
            </a:r>
          </a:p>
          <a:p>
            <a:pPr marL="342900" indent="-342900">
              <a:buFont typeface="Wingdings" panose="05000000000000000000" pitchFamily="2" charset="2"/>
              <a:buChar char="Ø"/>
            </a:pPr>
            <a:r>
              <a:rPr lang="en-US" sz="2200" dirty="0">
                <a:solidFill>
                  <a:schemeClr val="bg1"/>
                </a:solidFill>
              </a:rPr>
              <a:t>SDP staff should stay apart from one another (At assigned stations)</a:t>
            </a:r>
          </a:p>
          <a:p>
            <a:pPr marL="342900" indent="-342900">
              <a:buFont typeface="Wingdings" panose="05000000000000000000" pitchFamily="2" charset="2"/>
              <a:buChar char="Ø"/>
            </a:pPr>
            <a:r>
              <a:rPr lang="en-US" sz="2200" dirty="0">
                <a:solidFill>
                  <a:schemeClr val="bg1"/>
                </a:solidFill>
              </a:rPr>
              <a:t>NO Lunch Break together at small round table</a:t>
            </a:r>
          </a:p>
          <a:p>
            <a:pPr marL="800100" lvl="1" indent="-342900">
              <a:buFont typeface="Arial" panose="020B0604020202020204" pitchFamily="34" charset="0"/>
              <a:buChar char="•"/>
            </a:pPr>
            <a:r>
              <a:rPr lang="en-US" sz="2200" dirty="0">
                <a:solidFill>
                  <a:schemeClr val="bg1"/>
                </a:solidFill>
              </a:rPr>
              <a:t>Accommodations made to provide break area with social distancing</a:t>
            </a:r>
          </a:p>
          <a:p>
            <a:pPr marL="800100" lvl="1" indent="-342900">
              <a:buFont typeface="Arial" panose="020B0604020202020204" pitchFamily="34" charset="0"/>
              <a:buChar char="•"/>
            </a:pPr>
            <a:r>
              <a:rPr lang="en-US" sz="2200" dirty="0">
                <a:solidFill>
                  <a:schemeClr val="bg1"/>
                </a:solidFill>
              </a:rPr>
              <a:t>No outside food delivery – Bring your own lunch</a:t>
            </a:r>
          </a:p>
          <a:p>
            <a:pPr marL="800100" lvl="1" indent="-342900">
              <a:buFont typeface="Arial" panose="020B0604020202020204" pitchFamily="34" charset="0"/>
              <a:buChar char="•"/>
            </a:pPr>
            <a:r>
              <a:rPr lang="en-US" sz="2200" dirty="0">
                <a:solidFill>
                  <a:schemeClr val="bg1"/>
                </a:solidFill>
              </a:rPr>
              <a:t>No sharing of food, drink, snacks </a:t>
            </a:r>
          </a:p>
        </p:txBody>
      </p:sp>
    </p:spTree>
    <p:extLst>
      <p:ext uri="{BB962C8B-B14F-4D97-AF65-F5344CB8AC3E}">
        <p14:creationId xmlns:p14="http://schemas.microsoft.com/office/powerpoint/2010/main" val="94783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93C4-BC5F-4B81-88FF-4A71C1853AAD}"/>
              </a:ext>
            </a:extLst>
          </p:cNvPr>
          <p:cNvSpPr>
            <a:spLocks noGrp="1"/>
          </p:cNvSpPr>
          <p:nvPr>
            <p:ph type="title"/>
          </p:nvPr>
        </p:nvSpPr>
        <p:spPr>
          <a:xfrm>
            <a:off x="73978" y="1"/>
            <a:ext cx="3650063" cy="433880"/>
          </a:xfrm>
        </p:spPr>
        <p:txBody>
          <a:bodyPr>
            <a:normAutofit fontScale="90000"/>
          </a:bodyPr>
          <a:lstStyle/>
          <a:p>
            <a:r>
              <a:rPr lang="en-US" b="1" dirty="0"/>
              <a:t>TRANSPORTATION</a:t>
            </a:r>
          </a:p>
        </p:txBody>
      </p:sp>
      <p:sp>
        <p:nvSpPr>
          <p:cNvPr id="4" name="Content Placeholder 3">
            <a:extLst>
              <a:ext uri="{FF2B5EF4-FFF2-40B4-BE49-F238E27FC236}">
                <a16:creationId xmlns:a16="http://schemas.microsoft.com/office/drawing/2014/main" id="{761D1D10-AB23-48B9-9136-7947A33D897B}"/>
              </a:ext>
            </a:extLst>
          </p:cNvPr>
          <p:cNvSpPr>
            <a:spLocks noGrp="1"/>
          </p:cNvSpPr>
          <p:nvPr>
            <p:ph sz="half" idx="2"/>
          </p:nvPr>
        </p:nvSpPr>
        <p:spPr>
          <a:xfrm>
            <a:off x="-9150" y="891995"/>
            <a:ext cx="5039265" cy="4123035"/>
          </a:xfrm>
        </p:spPr>
        <p:txBody>
          <a:bodyPr>
            <a:normAutofit fontScale="92500" lnSpcReduction="10000"/>
          </a:bodyPr>
          <a:lstStyle/>
          <a:p>
            <a:pPr algn="l">
              <a:buFont typeface="Wingdings" panose="05000000000000000000" pitchFamily="2" charset="2"/>
              <a:buChar char="Ø"/>
            </a:pPr>
            <a:r>
              <a:rPr lang="en-US" sz="2600" b="1" dirty="0"/>
              <a:t>Currently provided with restrictions</a:t>
            </a:r>
          </a:p>
          <a:p>
            <a:pPr lvl="1" algn="l">
              <a:buFont typeface="Arial" panose="020B0604020202020204" pitchFamily="34" charset="0"/>
              <a:buChar char="•"/>
            </a:pPr>
            <a:r>
              <a:rPr lang="en-US" dirty="0"/>
              <a:t>Only ONE/Two on the van at a time</a:t>
            </a:r>
          </a:p>
          <a:p>
            <a:pPr lvl="1" algn="l">
              <a:buFont typeface="Arial" panose="020B0604020202020204" pitchFamily="34" charset="0"/>
              <a:buChar char="•"/>
            </a:pPr>
            <a:r>
              <a:rPr lang="en-US" dirty="0"/>
              <a:t>Face Masks required</a:t>
            </a:r>
          </a:p>
          <a:p>
            <a:pPr lvl="1" algn="l">
              <a:buFont typeface="Arial" panose="020B0604020202020204" pitchFamily="34" charset="0"/>
              <a:buChar char="•"/>
            </a:pPr>
            <a:r>
              <a:rPr lang="en-US" dirty="0"/>
              <a:t>Grocery Shopping - - Early Morning Senior Shopping Hours </a:t>
            </a:r>
          </a:p>
          <a:p>
            <a:pPr lvl="1" algn="l">
              <a:buFont typeface="Arial" panose="020B0604020202020204" pitchFamily="34" charset="0"/>
              <a:buChar char="•"/>
            </a:pPr>
            <a:r>
              <a:rPr lang="en-US" dirty="0"/>
              <a:t>Sanitizing &amp; Disinfecting after each client</a:t>
            </a:r>
          </a:p>
          <a:p>
            <a:pPr algn="l">
              <a:buFont typeface="Wingdings" panose="05000000000000000000" pitchFamily="2" charset="2"/>
              <a:buChar char="Ø"/>
            </a:pPr>
            <a:r>
              <a:rPr lang="en-US" sz="2600" b="1" dirty="0"/>
              <a:t>NEW restrictions </a:t>
            </a:r>
          </a:p>
          <a:p>
            <a:pPr lvl="1" algn="l">
              <a:buFont typeface="Arial" panose="020B0604020202020204" pitchFamily="34" charset="0"/>
              <a:buChar char="•"/>
            </a:pPr>
            <a:r>
              <a:rPr lang="en-US" dirty="0"/>
              <a:t>Limit of FOUR (4) passengers (Large Vans)</a:t>
            </a:r>
          </a:p>
          <a:p>
            <a:pPr lvl="1" algn="l">
              <a:buFont typeface="Arial" panose="020B0604020202020204" pitchFamily="34" charset="0"/>
              <a:buChar char="•"/>
            </a:pPr>
            <a:r>
              <a:rPr lang="en-US" dirty="0"/>
              <a:t>Face Masks required at all times for ALL Drivers &amp; Passengers</a:t>
            </a:r>
          </a:p>
          <a:p>
            <a:pPr lvl="1" algn="l">
              <a:buFont typeface="Arial" panose="020B0604020202020204" pitchFamily="34" charset="0"/>
              <a:buChar char="•"/>
            </a:pPr>
            <a:r>
              <a:rPr lang="en-US" dirty="0"/>
              <a:t>Seating must be staggered </a:t>
            </a:r>
            <a:r>
              <a:rPr lang="en-US" sz="1500" dirty="0"/>
              <a:t>(Assigned by Driver)</a:t>
            </a:r>
          </a:p>
          <a:p>
            <a:pPr lvl="1" algn="l">
              <a:buFont typeface="Arial" panose="020B0604020202020204" pitchFamily="34" charset="0"/>
              <a:buChar char="•"/>
            </a:pPr>
            <a:r>
              <a:rPr lang="en-US" dirty="0"/>
              <a:t>NEW Hygiene Protocols are REQUIRED</a:t>
            </a:r>
          </a:p>
          <a:p>
            <a:pPr lvl="1" algn="l"/>
            <a:endParaRPr lang="en-US" dirty="0"/>
          </a:p>
        </p:txBody>
      </p:sp>
      <p:pic>
        <p:nvPicPr>
          <p:cNvPr id="3" name="Picture 2">
            <a:extLst>
              <a:ext uri="{FF2B5EF4-FFF2-40B4-BE49-F238E27FC236}">
                <a16:creationId xmlns:a16="http://schemas.microsoft.com/office/drawing/2014/main" id="{DB9AB83A-4DA6-4743-80FE-1E325697736D}"/>
              </a:ext>
            </a:extLst>
          </p:cNvPr>
          <p:cNvPicPr>
            <a:picLocks noChangeAspect="1"/>
          </p:cNvPicPr>
          <p:nvPr/>
        </p:nvPicPr>
        <p:blipFill rotWithShape="1">
          <a:blip r:embed="rId2"/>
          <a:srcRect l="28290" t="17342" r="29960" b="8435"/>
          <a:stretch/>
        </p:blipFill>
        <p:spPr>
          <a:xfrm>
            <a:off x="5024406" y="1014743"/>
            <a:ext cx="4038438" cy="4038438"/>
          </a:xfrm>
          <a:prstGeom prst="rect">
            <a:avLst/>
          </a:prstGeom>
        </p:spPr>
      </p:pic>
    </p:spTree>
    <p:extLst>
      <p:ext uri="{BB962C8B-B14F-4D97-AF65-F5344CB8AC3E}">
        <p14:creationId xmlns:p14="http://schemas.microsoft.com/office/powerpoint/2010/main" val="3830437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55" y="1118844"/>
            <a:ext cx="8536693" cy="916230"/>
          </a:xfrm>
        </p:spPr>
        <p:txBody>
          <a:bodyPr>
            <a:normAutofit/>
          </a:bodyPr>
          <a:lstStyle/>
          <a:p>
            <a:r>
              <a:rPr lang="en-US" dirty="0"/>
              <a:t>Van Driver Mandatory Requirements</a:t>
            </a:r>
          </a:p>
        </p:txBody>
      </p:sp>
      <p:sp>
        <p:nvSpPr>
          <p:cNvPr id="14" name="Content Placeholder 13">
            <a:extLst>
              <a:ext uri="{FF2B5EF4-FFF2-40B4-BE49-F238E27FC236}">
                <a16:creationId xmlns:a16="http://schemas.microsoft.com/office/drawing/2014/main" id="{D3908C14-7664-462A-B4F3-B4754B6416FC}"/>
              </a:ext>
            </a:extLst>
          </p:cNvPr>
          <p:cNvSpPr>
            <a:spLocks noGrp="1"/>
          </p:cNvSpPr>
          <p:nvPr>
            <p:ph sz="quarter" idx="4"/>
          </p:nvPr>
        </p:nvSpPr>
        <p:spPr>
          <a:xfrm>
            <a:off x="143556" y="1814287"/>
            <a:ext cx="8856890" cy="3359511"/>
          </a:xfrm>
        </p:spPr>
        <p:txBody>
          <a:bodyPr>
            <a:normAutofit fontScale="92500" lnSpcReduction="20000"/>
          </a:bodyPr>
          <a:lstStyle/>
          <a:p>
            <a:pPr algn="l">
              <a:buFont typeface="Wingdings" panose="05000000000000000000" pitchFamily="2" charset="2"/>
              <a:buChar char="Ø"/>
            </a:pPr>
            <a:r>
              <a:rPr lang="en-US" sz="2800" dirty="0"/>
              <a:t>Self screen – If you’re sick, DO NOT report to work!</a:t>
            </a:r>
          </a:p>
          <a:p>
            <a:pPr algn="l">
              <a:buFont typeface="Wingdings" panose="05000000000000000000" pitchFamily="2" charset="2"/>
              <a:buChar char="Ø"/>
            </a:pPr>
            <a:r>
              <a:rPr lang="en-US" sz="2800" dirty="0"/>
              <a:t>Take your temp – add it to your Driver Checklist sheet</a:t>
            </a:r>
          </a:p>
          <a:p>
            <a:pPr algn="l">
              <a:buFont typeface="Wingdings" panose="05000000000000000000" pitchFamily="2" charset="2"/>
              <a:buChar char="Ø"/>
            </a:pPr>
            <a:r>
              <a:rPr lang="en-US" sz="2800" dirty="0"/>
              <a:t>NO FOOD OR DRINK ALLOWED ON THE VAN!</a:t>
            </a:r>
          </a:p>
          <a:p>
            <a:pPr algn="l">
              <a:buFont typeface="Wingdings" panose="05000000000000000000" pitchFamily="2" charset="2"/>
              <a:buChar char="Ø"/>
            </a:pPr>
            <a:r>
              <a:rPr lang="en-US" sz="2800" dirty="0"/>
              <a:t>Put gloves on upon entering van</a:t>
            </a:r>
          </a:p>
          <a:p>
            <a:pPr algn="l">
              <a:buFont typeface="Wingdings" panose="05000000000000000000" pitchFamily="2" charset="2"/>
              <a:buChar char="Ø"/>
            </a:pPr>
            <a:r>
              <a:rPr lang="en-US" sz="2800" dirty="0"/>
              <a:t>Cleaning:  Your area &amp; Passenger Seating</a:t>
            </a:r>
          </a:p>
          <a:p>
            <a:pPr lvl="1" algn="l">
              <a:buFont typeface="Wingdings" panose="05000000000000000000" pitchFamily="2" charset="2"/>
              <a:buChar char="Ø"/>
            </a:pPr>
            <a:r>
              <a:rPr lang="en-US" dirty="0"/>
              <a:t>Use disinfectant/sanitizing spray and paper towel wipes to clean (Seat, steering wheel, light and directional, wiper controls, stereo, radio communication, door controls and all other mechanicals)</a:t>
            </a:r>
          </a:p>
          <a:p>
            <a:pPr lvl="1" algn="l">
              <a:buFont typeface="Wingdings" panose="05000000000000000000" pitchFamily="2" charset="2"/>
              <a:buChar char="Ø"/>
            </a:pPr>
            <a:r>
              <a:rPr lang="en-US" dirty="0"/>
              <a:t>Clean seat, seat belt, arm rest, window, grab bars with sanitizing spray and paper towel after each client</a:t>
            </a:r>
          </a:p>
        </p:txBody>
      </p:sp>
      <p:pic>
        <p:nvPicPr>
          <p:cNvPr id="2" name="Picture 1">
            <a:extLst>
              <a:ext uri="{FF2B5EF4-FFF2-40B4-BE49-F238E27FC236}">
                <a16:creationId xmlns:a16="http://schemas.microsoft.com/office/drawing/2014/main" id="{EB5105A2-0721-455B-A465-FB1A191F59C3}"/>
              </a:ext>
            </a:extLst>
          </p:cNvPr>
          <p:cNvPicPr>
            <a:picLocks noChangeAspect="1"/>
          </p:cNvPicPr>
          <p:nvPr/>
        </p:nvPicPr>
        <p:blipFill rotWithShape="1">
          <a:blip r:embed="rId3"/>
          <a:srcRect t="23280"/>
          <a:stretch/>
        </p:blipFill>
        <p:spPr>
          <a:xfrm>
            <a:off x="5612471" y="103512"/>
            <a:ext cx="3128511" cy="1350110"/>
          </a:xfrm>
          <a:prstGeom prst="rect">
            <a:avLst/>
          </a:prstGeom>
        </p:spPr>
      </p:pic>
    </p:spTree>
    <p:extLst>
      <p:ext uri="{BB962C8B-B14F-4D97-AF65-F5344CB8AC3E}">
        <p14:creationId xmlns:p14="http://schemas.microsoft.com/office/powerpoint/2010/main" val="3366291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96" y="-196755"/>
            <a:ext cx="8536693" cy="763525"/>
          </a:xfrm>
        </p:spPr>
        <p:txBody>
          <a:bodyPr>
            <a:normAutofit/>
          </a:bodyPr>
          <a:lstStyle/>
          <a:p>
            <a:r>
              <a:rPr lang="en-US" b="1" dirty="0">
                <a:solidFill>
                  <a:srgbClr val="FF0000"/>
                </a:solidFill>
              </a:rPr>
              <a:t>Changes in Transportation</a:t>
            </a:r>
          </a:p>
        </p:txBody>
      </p:sp>
      <p:sp>
        <p:nvSpPr>
          <p:cNvPr id="14" name="Content Placeholder 13">
            <a:extLst>
              <a:ext uri="{FF2B5EF4-FFF2-40B4-BE49-F238E27FC236}">
                <a16:creationId xmlns:a16="http://schemas.microsoft.com/office/drawing/2014/main" id="{D3908C14-7664-462A-B4F3-B4754B6416FC}"/>
              </a:ext>
            </a:extLst>
          </p:cNvPr>
          <p:cNvSpPr>
            <a:spLocks noGrp="1"/>
          </p:cNvSpPr>
          <p:nvPr>
            <p:ph sz="quarter" idx="4"/>
          </p:nvPr>
        </p:nvSpPr>
        <p:spPr>
          <a:xfrm>
            <a:off x="-9150" y="1044700"/>
            <a:ext cx="9009596" cy="4123035"/>
          </a:xfrm>
        </p:spPr>
        <p:txBody>
          <a:bodyPr>
            <a:normAutofit/>
          </a:bodyPr>
          <a:lstStyle/>
          <a:p>
            <a:pPr algn="l">
              <a:buFont typeface="Wingdings" panose="05000000000000000000" pitchFamily="2" charset="2"/>
              <a:buChar char="Ø"/>
            </a:pPr>
            <a:r>
              <a:rPr lang="en-US" dirty="0"/>
              <a:t>Upon booking, clients will be pre-screened for symptoms </a:t>
            </a:r>
            <a:r>
              <a:rPr lang="en-US" sz="1600" dirty="0"/>
              <a:t>(via telephone)</a:t>
            </a:r>
          </a:p>
          <a:p>
            <a:pPr algn="l">
              <a:buFont typeface="Wingdings" panose="05000000000000000000" pitchFamily="2" charset="2"/>
              <a:buChar char="Ø"/>
            </a:pPr>
            <a:r>
              <a:rPr lang="en-US" dirty="0"/>
              <a:t>At time of trip, driver will screen clients to ask about symptoms</a:t>
            </a:r>
          </a:p>
          <a:p>
            <a:pPr lvl="1" algn="l">
              <a:buFont typeface="Wingdings" panose="05000000000000000000" pitchFamily="2" charset="2"/>
              <a:buChar char="Ø"/>
            </a:pPr>
            <a:r>
              <a:rPr lang="en-US" dirty="0"/>
              <a:t>Driver will record answers to screening questions by marking “safe” clients with a checkmark</a:t>
            </a:r>
          </a:p>
          <a:p>
            <a:pPr lvl="1" algn="l">
              <a:buFont typeface="Wingdings" panose="05000000000000000000" pitchFamily="2" charset="2"/>
              <a:buChar char="Ø"/>
            </a:pPr>
            <a:r>
              <a:rPr lang="en-US" dirty="0"/>
              <a:t>Passengers who answer “yes” to screening questions will NOT be allowed to board.  An “X” will be marked by their name and driver will contact dispatch  </a:t>
            </a:r>
          </a:p>
          <a:p>
            <a:pPr lvl="1" algn="l"/>
            <a:r>
              <a:rPr lang="en-US" dirty="0"/>
              <a:t>Drivers will take temps of clients prior to entering van</a:t>
            </a:r>
          </a:p>
          <a:p>
            <a:pPr lvl="2" algn="l"/>
            <a:r>
              <a:rPr lang="en-US" sz="2000" dirty="0"/>
              <a:t>Record client’s temp beside their name </a:t>
            </a:r>
          </a:p>
          <a:p>
            <a:pPr lvl="1" algn="l"/>
            <a:r>
              <a:rPr lang="en-US" dirty="0"/>
              <a:t>Passenger MUST use hand sanitizer prior to entering van</a:t>
            </a:r>
          </a:p>
          <a:p>
            <a:pPr lvl="1" algn="l"/>
            <a:r>
              <a:rPr lang="en-US" dirty="0"/>
              <a:t>Seating on vans will be limited – No more than 4 passengers</a:t>
            </a:r>
          </a:p>
          <a:p>
            <a:pPr lvl="1" algn="l"/>
            <a:r>
              <a:rPr lang="en-US" dirty="0"/>
              <a:t>Seating will be assigned by driver</a:t>
            </a:r>
          </a:p>
        </p:txBody>
      </p:sp>
      <p:pic>
        <p:nvPicPr>
          <p:cNvPr id="5" name="Picture 4">
            <a:extLst>
              <a:ext uri="{FF2B5EF4-FFF2-40B4-BE49-F238E27FC236}">
                <a16:creationId xmlns:a16="http://schemas.microsoft.com/office/drawing/2014/main" id="{F5B919D5-F42A-4533-BA70-F88CF6FCB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70" y="2173614"/>
            <a:ext cx="610820" cy="610820"/>
          </a:xfrm>
          <a:prstGeom prst="rect">
            <a:avLst/>
          </a:prstGeom>
        </p:spPr>
      </p:pic>
      <p:pic>
        <p:nvPicPr>
          <p:cNvPr id="6" name="Picture 5">
            <a:extLst>
              <a:ext uri="{FF2B5EF4-FFF2-40B4-BE49-F238E27FC236}">
                <a16:creationId xmlns:a16="http://schemas.microsoft.com/office/drawing/2014/main" id="{32778625-DF03-45D1-AE74-A8677225E9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60" y="3335275"/>
            <a:ext cx="158814" cy="610820"/>
          </a:xfrm>
          <a:prstGeom prst="rect">
            <a:avLst/>
          </a:prstGeom>
        </p:spPr>
      </p:pic>
    </p:spTree>
    <p:extLst>
      <p:ext uri="{BB962C8B-B14F-4D97-AF65-F5344CB8AC3E}">
        <p14:creationId xmlns:p14="http://schemas.microsoft.com/office/powerpoint/2010/main" val="4068164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96" y="-196755"/>
            <a:ext cx="8536693" cy="763525"/>
          </a:xfrm>
        </p:spPr>
        <p:txBody>
          <a:bodyPr>
            <a:normAutofit/>
          </a:bodyPr>
          <a:lstStyle/>
          <a:p>
            <a:r>
              <a:rPr lang="en-US" b="1" dirty="0">
                <a:solidFill>
                  <a:srgbClr val="FF0000"/>
                </a:solidFill>
              </a:rPr>
              <a:t>Changes in Transportation </a:t>
            </a:r>
            <a:r>
              <a:rPr lang="en-US" sz="2400" b="1" dirty="0">
                <a:solidFill>
                  <a:srgbClr val="FF0000"/>
                </a:solidFill>
              </a:rPr>
              <a:t>(Continued)</a:t>
            </a:r>
          </a:p>
        </p:txBody>
      </p:sp>
      <p:sp>
        <p:nvSpPr>
          <p:cNvPr id="14" name="Content Placeholder 13">
            <a:extLst>
              <a:ext uri="{FF2B5EF4-FFF2-40B4-BE49-F238E27FC236}">
                <a16:creationId xmlns:a16="http://schemas.microsoft.com/office/drawing/2014/main" id="{D3908C14-7664-462A-B4F3-B4754B6416FC}"/>
              </a:ext>
            </a:extLst>
          </p:cNvPr>
          <p:cNvSpPr>
            <a:spLocks noGrp="1"/>
          </p:cNvSpPr>
          <p:nvPr>
            <p:ph sz="quarter" idx="4"/>
          </p:nvPr>
        </p:nvSpPr>
        <p:spPr>
          <a:xfrm>
            <a:off x="-9150" y="1044700"/>
            <a:ext cx="5650085" cy="4123035"/>
          </a:xfrm>
        </p:spPr>
        <p:txBody>
          <a:bodyPr>
            <a:normAutofit/>
          </a:bodyPr>
          <a:lstStyle/>
          <a:p>
            <a:pPr algn="l">
              <a:buFont typeface="Wingdings" panose="05000000000000000000" pitchFamily="2" charset="2"/>
              <a:buChar char="Ø"/>
            </a:pPr>
            <a:r>
              <a:rPr lang="en-US" dirty="0"/>
              <a:t>Driver will have NO direct contact with passengers unless personal assistance is required</a:t>
            </a:r>
          </a:p>
          <a:p>
            <a:pPr lvl="1" algn="l">
              <a:buFont typeface="Wingdings" panose="05000000000000000000" pitchFamily="2" charset="2"/>
              <a:buChar char="Ø"/>
            </a:pPr>
            <a:r>
              <a:rPr lang="en-US" dirty="0"/>
              <a:t>Driver and passenger MUST have masks</a:t>
            </a:r>
          </a:p>
          <a:p>
            <a:pPr lvl="1" algn="l">
              <a:buFont typeface="Wingdings" panose="05000000000000000000" pitchFamily="2" charset="2"/>
              <a:buChar char="Ø"/>
            </a:pPr>
            <a:r>
              <a:rPr lang="en-US" dirty="0"/>
              <a:t>Driver MUST wear gloves</a:t>
            </a:r>
          </a:p>
          <a:p>
            <a:pPr algn="l">
              <a:buFont typeface="Wingdings" panose="05000000000000000000" pitchFamily="2" charset="2"/>
              <a:buChar char="Ø"/>
            </a:pPr>
            <a:r>
              <a:rPr lang="en-US" dirty="0"/>
              <a:t>If assistance is required, </a:t>
            </a:r>
            <a:r>
              <a:rPr lang="en-US" b="1" dirty="0"/>
              <a:t>CHANGE GLOVES </a:t>
            </a:r>
            <a:r>
              <a:rPr lang="en-US" dirty="0"/>
              <a:t>after each interaction</a:t>
            </a:r>
          </a:p>
          <a:p>
            <a:pPr algn="l">
              <a:buFont typeface="Wingdings" panose="05000000000000000000" pitchFamily="2" charset="2"/>
              <a:buChar char="Ø"/>
            </a:pPr>
            <a:r>
              <a:rPr lang="en-US" dirty="0"/>
              <a:t>There is to be NO direct contact among passengers</a:t>
            </a:r>
          </a:p>
        </p:txBody>
      </p:sp>
      <p:pic>
        <p:nvPicPr>
          <p:cNvPr id="3" name="Picture 2">
            <a:extLst>
              <a:ext uri="{FF2B5EF4-FFF2-40B4-BE49-F238E27FC236}">
                <a16:creationId xmlns:a16="http://schemas.microsoft.com/office/drawing/2014/main" id="{0FB9C602-CC12-45D0-9706-F0AD1E79E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230" y="1693963"/>
            <a:ext cx="3075260" cy="2139193"/>
          </a:xfrm>
          <a:prstGeom prst="rect">
            <a:avLst/>
          </a:prstGeom>
        </p:spPr>
      </p:pic>
      <p:sp>
        <p:nvSpPr>
          <p:cNvPr id="7" name="Flowchart: Summing Junction 6">
            <a:extLst>
              <a:ext uri="{FF2B5EF4-FFF2-40B4-BE49-F238E27FC236}">
                <a16:creationId xmlns:a16="http://schemas.microsoft.com/office/drawing/2014/main" id="{FB991614-EB36-45AC-BA92-F1D72E26719F}"/>
              </a:ext>
            </a:extLst>
          </p:cNvPr>
          <p:cNvSpPr/>
          <p:nvPr/>
        </p:nvSpPr>
        <p:spPr>
          <a:xfrm>
            <a:off x="5193400" y="1197405"/>
            <a:ext cx="3817625" cy="3359510"/>
          </a:xfrm>
          <a:prstGeom prst="flowChartSummingJunction">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58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93C4-BC5F-4B81-88FF-4A71C1853AAD}"/>
              </a:ext>
            </a:extLst>
          </p:cNvPr>
          <p:cNvSpPr>
            <a:spLocks noGrp="1"/>
          </p:cNvSpPr>
          <p:nvPr>
            <p:ph type="title"/>
          </p:nvPr>
        </p:nvSpPr>
        <p:spPr>
          <a:xfrm>
            <a:off x="143555" y="-198398"/>
            <a:ext cx="8246070" cy="812255"/>
          </a:xfrm>
        </p:spPr>
        <p:txBody>
          <a:bodyPr/>
          <a:lstStyle/>
          <a:p>
            <a:r>
              <a:rPr lang="en-US" b="1" dirty="0">
                <a:solidFill>
                  <a:srgbClr val="FF0000"/>
                </a:solidFill>
              </a:rPr>
              <a:t>SUPPORTIVE DAY PROGRAM (SDP)</a:t>
            </a:r>
          </a:p>
        </p:txBody>
      </p:sp>
      <p:sp>
        <p:nvSpPr>
          <p:cNvPr id="4" name="Content Placeholder 3">
            <a:extLst>
              <a:ext uri="{FF2B5EF4-FFF2-40B4-BE49-F238E27FC236}">
                <a16:creationId xmlns:a16="http://schemas.microsoft.com/office/drawing/2014/main" id="{761D1D10-AB23-48B9-9136-7947A33D897B}"/>
              </a:ext>
            </a:extLst>
          </p:cNvPr>
          <p:cNvSpPr>
            <a:spLocks noGrp="1"/>
          </p:cNvSpPr>
          <p:nvPr>
            <p:ph sz="half" idx="2"/>
          </p:nvPr>
        </p:nvSpPr>
        <p:spPr>
          <a:xfrm>
            <a:off x="0" y="1044700"/>
            <a:ext cx="9143999" cy="4098800"/>
          </a:xfrm>
        </p:spPr>
        <p:txBody>
          <a:bodyPr>
            <a:normAutofit/>
          </a:bodyPr>
          <a:lstStyle/>
          <a:p>
            <a:pPr marL="0" indent="0" algn="l">
              <a:buNone/>
            </a:pPr>
            <a:r>
              <a:rPr lang="en-US" sz="2800" b="1" dirty="0"/>
              <a:t>NEW RESTRICTIONS</a:t>
            </a:r>
          </a:p>
          <a:p>
            <a:pPr algn="l">
              <a:buFont typeface="Wingdings" panose="05000000000000000000" pitchFamily="2" charset="2"/>
              <a:buChar char="Ø"/>
            </a:pPr>
            <a:r>
              <a:rPr lang="en-US" dirty="0"/>
              <a:t>Face masks required for Staff &amp; Volunteers</a:t>
            </a:r>
          </a:p>
          <a:p>
            <a:pPr algn="l">
              <a:buFont typeface="Wingdings" panose="05000000000000000000" pitchFamily="2" charset="2"/>
              <a:buChar char="Ø"/>
            </a:pPr>
            <a:r>
              <a:rPr lang="en-US" dirty="0"/>
              <a:t>Face Masks required for clients </a:t>
            </a:r>
            <a:r>
              <a:rPr lang="en-US" sz="1900" dirty="0"/>
              <a:t>(Except for exceptions per Governor’s Order)</a:t>
            </a:r>
          </a:p>
          <a:p>
            <a:pPr algn="l">
              <a:buFont typeface="Wingdings" panose="05000000000000000000" pitchFamily="2" charset="2"/>
              <a:buChar char="Ø"/>
            </a:pPr>
            <a:r>
              <a:rPr lang="en-US" dirty="0"/>
              <a:t>NO CONTACT between clients </a:t>
            </a:r>
            <a:r>
              <a:rPr lang="en-US" sz="1900" dirty="0"/>
              <a:t>(No hugging, touching, shaking hands etc.)</a:t>
            </a:r>
          </a:p>
          <a:p>
            <a:pPr algn="l">
              <a:buFont typeface="Wingdings" panose="05000000000000000000" pitchFamily="2" charset="2"/>
              <a:buChar char="Ø"/>
            </a:pPr>
            <a:r>
              <a:rPr lang="en-US" dirty="0"/>
              <a:t>LIMITED CONTACT between staff &amp; clients </a:t>
            </a:r>
            <a:r>
              <a:rPr lang="en-US" sz="1900" dirty="0"/>
              <a:t>(ONLY when assisting clients)</a:t>
            </a:r>
          </a:p>
          <a:p>
            <a:pPr algn="l">
              <a:buFont typeface="Wingdings" panose="05000000000000000000" pitchFamily="2" charset="2"/>
              <a:buChar char="Ø"/>
            </a:pPr>
            <a:r>
              <a:rPr lang="en-US" dirty="0"/>
              <a:t>Limit:  No more than 10 in the SDP program</a:t>
            </a:r>
          </a:p>
          <a:p>
            <a:pPr algn="l">
              <a:buFont typeface="Wingdings" panose="05000000000000000000" pitchFamily="2" charset="2"/>
              <a:buChar char="Ø"/>
            </a:pPr>
            <a:r>
              <a:rPr lang="en-US" dirty="0"/>
              <a:t>Seating must be staggered to comply with social distancing</a:t>
            </a:r>
          </a:p>
          <a:p>
            <a:pPr algn="l">
              <a:buFont typeface="Wingdings" panose="05000000000000000000" pitchFamily="2" charset="2"/>
              <a:buChar char="Ø"/>
            </a:pPr>
            <a:r>
              <a:rPr lang="en-US" dirty="0"/>
              <a:t>NEW Hygiene Protocols are REQUIRED</a:t>
            </a:r>
          </a:p>
          <a:p>
            <a:pPr lvl="1" algn="l"/>
            <a:endParaRPr lang="en-US" dirty="0"/>
          </a:p>
        </p:txBody>
      </p:sp>
    </p:spTree>
    <p:extLst>
      <p:ext uri="{BB962C8B-B14F-4D97-AF65-F5344CB8AC3E}">
        <p14:creationId xmlns:p14="http://schemas.microsoft.com/office/powerpoint/2010/main" val="388801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FC135-2F0B-4688-8C19-23F07F9055E8}"/>
              </a:ext>
            </a:extLst>
          </p:cNvPr>
          <p:cNvSpPr>
            <a:spLocks noGrp="1"/>
          </p:cNvSpPr>
          <p:nvPr>
            <p:ph idx="1"/>
          </p:nvPr>
        </p:nvSpPr>
        <p:spPr>
          <a:xfrm>
            <a:off x="2434130" y="281175"/>
            <a:ext cx="6709870" cy="4733855"/>
          </a:xfrm>
        </p:spPr>
        <p:txBody>
          <a:bodyPr>
            <a:normAutofit fontScale="70000" lnSpcReduction="20000"/>
          </a:bodyPr>
          <a:lstStyle/>
          <a:p>
            <a:pPr marL="0" indent="0">
              <a:buNone/>
            </a:pPr>
            <a:r>
              <a:rPr lang="en-US" sz="4600" dirty="0">
                <a:solidFill>
                  <a:srgbClr val="00B0F0"/>
                </a:solidFill>
                <a:effectLst>
                  <a:outerShdw blurRad="50800" dist="38100" dir="2700000" algn="tl" rotWithShape="0">
                    <a:prstClr val="black">
                      <a:alpha val="40000"/>
                    </a:prstClr>
                  </a:outerShdw>
                </a:effectLst>
                <a:latin typeface="+mj-lt"/>
                <a:ea typeface="+mj-ea"/>
                <a:cs typeface="+mj-cs"/>
              </a:rPr>
              <a:t>Establishing our Plan</a:t>
            </a:r>
          </a:p>
          <a:p>
            <a:pPr marL="0" indent="0">
              <a:buNone/>
            </a:pPr>
            <a:endParaRPr lang="en-US" sz="3300" dirty="0"/>
          </a:p>
          <a:p>
            <a:pPr marL="0" indent="0">
              <a:buNone/>
            </a:pPr>
            <a:r>
              <a:rPr lang="en-US" sz="3800" b="1" dirty="0"/>
              <a:t>1)  Complete thorough review of our facility</a:t>
            </a:r>
          </a:p>
          <a:p>
            <a:pPr lvl="1"/>
            <a:r>
              <a:rPr lang="en-US" sz="3400" dirty="0"/>
              <a:t>EMA &amp; BOH:  Made recommendations</a:t>
            </a:r>
          </a:p>
          <a:p>
            <a:pPr lvl="1"/>
            <a:r>
              <a:rPr lang="en-US" sz="3400" dirty="0"/>
              <a:t>COA required to implement recommendations</a:t>
            </a:r>
          </a:p>
          <a:p>
            <a:pPr lvl="1"/>
            <a:r>
              <a:rPr lang="en-US" sz="3400" dirty="0"/>
              <a:t>We must ALL adhere to those safety standards</a:t>
            </a:r>
          </a:p>
          <a:p>
            <a:pPr marL="0" indent="0">
              <a:buNone/>
            </a:pPr>
            <a:r>
              <a:rPr lang="en-US" sz="3900" b="1" dirty="0"/>
              <a:t>2)  Review of Program &amp; Services - Evaluated</a:t>
            </a:r>
          </a:p>
          <a:p>
            <a:pPr lvl="1"/>
            <a:r>
              <a:rPr lang="en-US" sz="3400" dirty="0"/>
              <a:t>What can we keep as it existed?</a:t>
            </a:r>
          </a:p>
          <a:p>
            <a:pPr lvl="1"/>
            <a:r>
              <a:rPr lang="en-US" sz="3400" dirty="0"/>
              <a:t>What is no longer safe to offer?</a:t>
            </a:r>
          </a:p>
          <a:p>
            <a:pPr lvl="1"/>
            <a:r>
              <a:rPr lang="en-US" sz="3400" dirty="0"/>
              <a:t>What could we continue to offer if we modify?</a:t>
            </a:r>
          </a:p>
          <a:p>
            <a:pPr marL="685800" indent="-571500">
              <a:buFont typeface="Wingdings" panose="05000000000000000000" pitchFamily="2" charset="2"/>
              <a:buChar char="Ø"/>
            </a:pPr>
            <a:r>
              <a:rPr lang="en-US" sz="3800" b="1" dirty="0"/>
              <a:t>Many changes will be necessary</a:t>
            </a:r>
          </a:p>
          <a:p>
            <a:pPr marL="685800" indent="-571500">
              <a:buFont typeface="Wingdings" panose="05000000000000000000" pitchFamily="2" charset="2"/>
              <a:buChar char="Ø"/>
            </a:pPr>
            <a:r>
              <a:rPr lang="en-US" sz="3800" b="1" dirty="0"/>
              <a:t>Changes in programs should be expected</a:t>
            </a:r>
          </a:p>
          <a:p>
            <a:endParaRPr lang="en-US" dirty="0"/>
          </a:p>
        </p:txBody>
      </p:sp>
      <p:pic>
        <p:nvPicPr>
          <p:cNvPr id="2" name="Picture 1">
            <a:extLst>
              <a:ext uri="{FF2B5EF4-FFF2-40B4-BE49-F238E27FC236}">
                <a16:creationId xmlns:a16="http://schemas.microsoft.com/office/drawing/2014/main" id="{90009052-B81F-4022-8A8C-7926DDFC9FAC}"/>
              </a:ext>
            </a:extLst>
          </p:cNvPr>
          <p:cNvPicPr>
            <a:picLocks noChangeAspect="1"/>
          </p:cNvPicPr>
          <p:nvPr/>
        </p:nvPicPr>
        <p:blipFill>
          <a:blip r:embed="rId3"/>
          <a:stretch>
            <a:fillRect/>
          </a:stretch>
        </p:blipFill>
        <p:spPr>
          <a:xfrm>
            <a:off x="6099050" y="325258"/>
            <a:ext cx="2935025" cy="566737"/>
          </a:xfrm>
          <a:prstGeom prst="rect">
            <a:avLst/>
          </a:prstGeom>
        </p:spPr>
      </p:pic>
    </p:spTree>
    <p:extLst>
      <p:ext uri="{BB962C8B-B14F-4D97-AF65-F5344CB8AC3E}">
        <p14:creationId xmlns:p14="http://schemas.microsoft.com/office/powerpoint/2010/main" val="164517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B8955-B4A2-4BA8-98D5-612114F884EF}"/>
              </a:ext>
            </a:extLst>
          </p:cNvPr>
          <p:cNvSpPr txBox="1"/>
          <p:nvPr/>
        </p:nvSpPr>
        <p:spPr>
          <a:xfrm>
            <a:off x="143555" y="1240535"/>
            <a:ext cx="9000445" cy="4031873"/>
          </a:xfrm>
          <a:prstGeom prst="rect">
            <a:avLst/>
          </a:prstGeom>
          <a:noFill/>
        </p:spPr>
        <p:txBody>
          <a:bodyPr wrap="square" rtlCol="0">
            <a:spAutoFit/>
          </a:bodyPr>
          <a:lstStyle/>
          <a:p>
            <a:r>
              <a:rPr lang="en-US" sz="2800" b="1" dirty="0">
                <a:solidFill>
                  <a:schemeClr val="bg1"/>
                </a:solidFill>
              </a:rPr>
              <a:t>IMPORTANT – CONTACT TRACING</a:t>
            </a:r>
          </a:p>
          <a:p>
            <a:pPr marL="285750" indent="-285750">
              <a:buFont typeface="Wingdings" panose="05000000000000000000" pitchFamily="2" charset="2"/>
              <a:buChar char="Ø"/>
            </a:pPr>
            <a:r>
              <a:rPr lang="en-US" sz="2400" b="1" dirty="0">
                <a:solidFill>
                  <a:schemeClr val="bg1"/>
                </a:solidFill>
              </a:rPr>
              <a:t>COA &amp; SDP Administrative staff will keep daily log</a:t>
            </a:r>
          </a:p>
          <a:p>
            <a:pPr marL="800100" lvl="1" indent="-342900">
              <a:buFont typeface="Arial" panose="020B0604020202020204" pitchFamily="34" charset="0"/>
              <a:buChar char="•"/>
            </a:pPr>
            <a:r>
              <a:rPr lang="en-US" sz="2400" b="1" dirty="0">
                <a:solidFill>
                  <a:schemeClr val="bg1"/>
                </a:solidFill>
              </a:rPr>
              <a:t>Include:  Names &amp; contact information for employees, clients, visitors &amp; vendors</a:t>
            </a:r>
          </a:p>
          <a:p>
            <a:pPr marL="285750" indent="-285750">
              <a:buFont typeface="Wingdings" panose="05000000000000000000" pitchFamily="2" charset="2"/>
              <a:buChar char="Ø"/>
            </a:pPr>
            <a:r>
              <a:rPr lang="en-US" sz="2400" b="1" dirty="0">
                <a:solidFill>
                  <a:schemeClr val="bg1"/>
                </a:solidFill>
              </a:rPr>
              <a:t>We need your help</a:t>
            </a:r>
          </a:p>
          <a:p>
            <a:pPr marL="800100" lvl="1" indent="-342900">
              <a:buFont typeface="Arial" panose="020B0604020202020204" pitchFamily="34" charset="0"/>
              <a:buChar char="•"/>
            </a:pPr>
            <a:r>
              <a:rPr lang="en-US" sz="2400" b="1" dirty="0">
                <a:solidFill>
                  <a:schemeClr val="bg1"/>
                </a:solidFill>
              </a:rPr>
              <a:t>If visitors/vendors enter, direct them to the office; if you’re a driver and you come into contact with someone (caregivers at a home, others at grocery stores or health care facilities) for more than 15 minutes, you must record and report that contact</a:t>
            </a:r>
            <a:endParaRPr lang="en-US" sz="2400" dirty="0">
              <a:solidFill>
                <a:schemeClr val="bg1"/>
              </a:solidFill>
            </a:endParaRPr>
          </a:p>
          <a:p>
            <a:endParaRPr lang="en-US" dirty="0">
              <a:solidFill>
                <a:schemeClr val="bg1"/>
              </a:solidFill>
            </a:endParaRPr>
          </a:p>
          <a:p>
            <a:endParaRPr lang="en-US" dirty="0">
              <a:solidFill>
                <a:schemeClr val="bg1"/>
              </a:solidFill>
            </a:endParaRPr>
          </a:p>
        </p:txBody>
      </p:sp>
      <p:sp>
        <p:nvSpPr>
          <p:cNvPr id="3" name="Title 3">
            <a:extLst>
              <a:ext uri="{FF2B5EF4-FFF2-40B4-BE49-F238E27FC236}">
                <a16:creationId xmlns:a16="http://schemas.microsoft.com/office/drawing/2014/main" id="{EA8482FF-B7E2-497C-8F01-6BF90322CA67}"/>
              </a:ext>
            </a:extLst>
          </p:cNvPr>
          <p:cNvSpPr txBox="1">
            <a:spLocks/>
          </p:cNvSpPr>
          <p:nvPr/>
        </p:nvSpPr>
        <p:spPr>
          <a:xfrm>
            <a:off x="137325" y="-129390"/>
            <a:ext cx="4123035" cy="9162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0000"/>
                </a:solidFill>
                <a:effectLst>
                  <a:outerShdw blurRad="50800" dist="38100" dir="2700000" algn="tl" rotWithShape="0">
                    <a:prstClr val="black">
                      <a:alpha val="40000"/>
                    </a:prstClr>
                  </a:outerShdw>
                </a:effectLst>
              </a:rPr>
              <a:t>Contact Tracing</a:t>
            </a:r>
          </a:p>
        </p:txBody>
      </p:sp>
    </p:spTree>
    <p:extLst>
      <p:ext uri="{BB962C8B-B14F-4D97-AF65-F5344CB8AC3E}">
        <p14:creationId xmlns:p14="http://schemas.microsoft.com/office/powerpoint/2010/main" val="10910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B8955-B4A2-4BA8-98D5-612114F884EF}"/>
              </a:ext>
            </a:extLst>
          </p:cNvPr>
          <p:cNvSpPr txBox="1"/>
          <p:nvPr/>
        </p:nvSpPr>
        <p:spPr>
          <a:xfrm>
            <a:off x="38732" y="1655520"/>
            <a:ext cx="9144000" cy="3293209"/>
          </a:xfrm>
          <a:prstGeom prst="rect">
            <a:avLst/>
          </a:prstGeom>
          <a:noFill/>
        </p:spPr>
        <p:txBody>
          <a:bodyPr wrap="square" rtlCol="0">
            <a:spAutoFit/>
          </a:bodyPr>
          <a:lstStyle/>
          <a:p>
            <a:r>
              <a:rPr lang="en-US" sz="2400" dirty="0">
                <a:solidFill>
                  <a:schemeClr val="bg1"/>
                </a:solidFill>
              </a:rPr>
              <a:t>We have hand sanitizer at entry areas &amp; key points – USE THEM!   Encourage others to do so. (Also available at SDP tables and in vans)</a:t>
            </a:r>
          </a:p>
          <a:p>
            <a:pPr marL="742950" lvl="1" indent="-285750">
              <a:buFont typeface="Wingdings" panose="05000000000000000000" pitchFamily="2" charset="2"/>
              <a:buChar char="ü"/>
            </a:pPr>
            <a:r>
              <a:rPr lang="en-US" sz="2000" dirty="0">
                <a:solidFill>
                  <a:schemeClr val="bg1"/>
                </a:solidFill>
              </a:rPr>
              <a:t>Require transportation clients to use hand sanitizer</a:t>
            </a:r>
          </a:p>
          <a:p>
            <a:pPr marL="742950" lvl="1" indent="-285750">
              <a:buFont typeface="Wingdings" panose="05000000000000000000" pitchFamily="2" charset="2"/>
              <a:buChar char="ü"/>
            </a:pPr>
            <a:r>
              <a:rPr lang="en-US" sz="2000" dirty="0">
                <a:solidFill>
                  <a:schemeClr val="bg1"/>
                </a:solidFill>
              </a:rPr>
              <a:t>Assist/</a:t>
            </a:r>
            <a:r>
              <a:rPr lang="en-US" sz="2000" b="1" u="sng" dirty="0">
                <a:solidFill>
                  <a:schemeClr val="bg1"/>
                </a:solidFill>
              </a:rPr>
              <a:t>Supervise</a:t>
            </a:r>
            <a:r>
              <a:rPr lang="en-US" sz="2000" dirty="0">
                <a:solidFill>
                  <a:schemeClr val="bg1"/>
                </a:solidFill>
              </a:rPr>
              <a:t> SDP clients who have difficulty with hand hygiene</a:t>
            </a:r>
          </a:p>
          <a:p>
            <a:pPr marL="742950" lvl="1" indent="-285750">
              <a:buFont typeface="Wingdings" panose="05000000000000000000" pitchFamily="2" charset="2"/>
              <a:buChar char="ü"/>
            </a:pPr>
            <a:r>
              <a:rPr lang="en-US" sz="2000" dirty="0">
                <a:solidFill>
                  <a:schemeClr val="bg1"/>
                </a:solidFill>
              </a:rPr>
              <a:t>Be sure you use proper hygiene care for yourself after assisting </a:t>
            </a:r>
          </a:p>
          <a:p>
            <a:pPr marL="742950" lvl="1" indent="-285750">
              <a:buFont typeface="Wingdings" panose="05000000000000000000" pitchFamily="2" charset="2"/>
              <a:buChar char="ü"/>
            </a:pPr>
            <a:r>
              <a:rPr lang="en-US" sz="2000" dirty="0">
                <a:solidFill>
                  <a:schemeClr val="bg1"/>
                </a:solidFill>
              </a:rPr>
              <a:t>Ensure soap, paper towels &amp; running water are available in restrooms</a:t>
            </a:r>
          </a:p>
          <a:p>
            <a:pPr marL="742950" lvl="1" indent="-285750">
              <a:buFont typeface="Wingdings" panose="05000000000000000000" pitchFamily="2" charset="2"/>
              <a:buChar char="ü"/>
            </a:pPr>
            <a:r>
              <a:rPr lang="en-US" sz="2000" dirty="0">
                <a:solidFill>
                  <a:schemeClr val="bg1"/>
                </a:solidFill>
              </a:rPr>
              <a:t>Dispose of waste products and empty waste baskets – if waste products fall on the floor, dispose of them immediately and safely (use gloves etc. and wash your hands)</a:t>
            </a:r>
          </a:p>
          <a:p>
            <a:pPr marL="742950" lvl="1" indent="-285750">
              <a:buFont typeface="Wingdings" panose="05000000000000000000" pitchFamily="2" charset="2"/>
              <a:buChar char="ü"/>
            </a:pPr>
            <a:r>
              <a:rPr lang="en-US" sz="2000" dirty="0">
                <a:solidFill>
                  <a:schemeClr val="bg1"/>
                </a:solidFill>
              </a:rPr>
              <a:t>Additional no-touch disposal receptacles are located throughout building</a:t>
            </a:r>
            <a:endParaRPr lang="en-US" dirty="0">
              <a:solidFill>
                <a:schemeClr val="bg1"/>
              </a:solidFill>
            </a:endParaRPr>
          </a:p>
        </p:txBody>
      </p:sp>
      <p:pic>
        <p:nvPicPr>
          <p:cNvPr id="3" name="Picture 2">
            <a:extLst>
              <a:ext uri="{FF2B5EF4-FFF2-40B4-BE49-F238E27FC236}">
                <a16:creationId xmlns:a16="http://schemas.microsoft.com/office/drawing/2014/main" id="{3357B51B-D970-4801-895E-0348C777B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0027"/>
            <a:ext cx="2460532" cy="2460532"/>
          </a:xfrm>
          <a:prstGeom prst="rect">
            <a:avLst/>
          </a:prstGeom>
        </p:spPr>
      </p:pic>
      <p:pic>
        <p:nvPicPr>
          <p:cNvPr id="6" name="Picture 5">
            <a:extLst>
              <a:ext uri="{FF2B5EF4-FFF2-40B4-BE49-F238E27FC236}">
                <a16:creationId xmlns:a16="http://schemas.microsoft.com/office/drawing/2014/main" id="{ED78630F-0E8C-4836-8488-C06DA8277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513" y="108653"/>
            <a:ext cx="1832460" cy="1832460"/>
          </a:xfrm>
          <a:prstGeom prst="rect">
            <a:avLst/>
          </a:prstGeom>
        </p:spPr>
      </p:pic>
      <p:pic>
        <p:nvPicPr>
          <p:cNvPr id="8" name="Picture 7">
            <a:extLst>
              <a:ext uri="{FF2B5EF4-FFF2-40B4-BE49-F238E27FC236}">
                <a16:creationId xmlns:a16="http://schemas.microsoft.com/office/drawing/2014/main" id="{F5C4F1AA-1D00-474D-9749-077E5B27E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6630" y="2377363"/>
            <a:ext cx="1305006" cy="1305006"/>
          </a:xfrm>
          <a:prstGeom prst="rect">
            <a:avLst/>
          </a:prstGeom>
        </p:spPr>
      </p:pic>
    </p:spTree>
    <p:extLst>
      <p:ext uri="{BB962C8B-B14F-4D97-AF65-F5344CB8AC3E}">
        <p14:creationId xmlns:p14="http://schemas.microsoft.com/office/powerpoint/2010/main" val="4042666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B8955-B4A2-4BA8-98D5-612114F884EF}"/>
              </a:ext>
            </a:extLst>
          </p:cNvPr>
          <p:cNvSpPr txBox="1"/>
          <p:nvPr/>
        </p:nvSpPr>
        <p:spPr>
          <a:xfrm>
            <a:off x="0" y="1197405"/>
            <a:ext cx="9144000" cy="4259051"/>
          </a:xfrm>
          <a:prstGeom prst="rect">
            <a:avLst/>
          </a:prstGeom>
          <a:noFill/>
        </p:spPr>
        <p:txBody>
          <a:bodyPr wrap="square" rtlCol="0">
            <a:spAutoFit/>
          </a:bodyPr>
          <a:lstStyle/>
          <a:p>
            <a:pPr marL="285750" indent="-285750">
              <a:lnSpc>
                <a:spcPct val="107000"/>
              </a:lnSpc>
              <a:buFont typeface="Wingdings" panose="05000000000000000000" pitchFamily="2" charset="2"/>
              <a:buChar char="Ø"/>
            </a:pPr>
            <a:r>
              <a:rPr lang="en-US" sz="2000" u="sng" dirty="0">
                <a:solidFill>
                  <a:schemeClr val="bg1"/>
                </a:solidFill>
              </a:rPr>
              <a:t>Routinely clean all frequently touched surfaces</a:t>
            </a:r>
            <a:r>
              <a:rPr lang="en-US" sz="2000" dirty="0">
                <a:solidFill>
                  <a:schemeClr val="bg1"/>
                </a:solidFill>
              </a:rPr>
              <a:t> </a:t>
            </a:r>
            <a:r>
              <a:rPr lang="en-US" sz="1600" dirty="0">
                <a:solidFill>
                  <a:schemeClr val="bg1"/>
                </a:solidFill>
              </a:rPr>
              <a:t>(i.e. Door handles and pushes, light</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switches, furniture/</a:t>
            </a:r>
            <a:r>
              <a:rPr lang="en-US" sz="1600" dirty="0">
                <a:solidFill>
                  <a:schemeClr val="bg1"/>
                </a:solidFill>
              </a:rPr>
              <a:t>cabinets including knobs and pulls, chairs and arm rests, appliances, microwaves, Etc., trash can lids, water coolers knobs, handrails, bathroom fixtures-sink handles, toilets, countertops, work stations, tables, &amp; elevator buttons</a:t>
            </a:r>
          </a:p>
          <a:p>
            <a:pPr marL="285750" indent="-285750">
              <a:buFont typeface="Wingdings" panose="05000000000000000000" pitchFamily="2" charset="2"/>
              <a:buChar char="Ø"/>
            </a:pPr>
            <a:r>
              <a:rPr lang="en-US" sz="2000" u="sng" dirty="0">
                <a:solidFill>
                  <a:schemeClr val="bg1"/>
                </a:solidFill>
              </a:rPr>
              <a:t>Use disinfecting spray with paper towel or disposable wipes</a:t>
            </a:r>
            <a:r>
              <a:rPr lang="en-US" sz="2000" dirty="0">
                <a:solidFill>
                  <a:schemeClr val="bg1"/>
                </a:solidFill>
              </a:rPr>
              <a:t> </a:t>
            </a:r>
            <a:r>
              <a:rPr lang="en-US" dirty="0">
                <a:solidFill>
                  <a:schemeClr val="bg1"/>
                </a:solidFill>
              </a:rPr>
              <a:t>so that commonly used </a:t>
            </a:r>
            <a:r>
              <a:rPr lang="en-US" sz="1600" dirty="0">
                <a:solidFill>
                  <a:schemeClr val="bg1"/>
                </a:solidFill>
              </a:rPr>
              <a:t>surfaces (i.e. doorknobs, keyboards, remote controls, desks) can be wiped down by employees</a:t>
            </a:r>
          </a:p>
          <a:p>
            <a:pPr marL="285750" indent="-285750">
              <a:buFont typeface="Wingdings" panose="05000000000000000000" pitchFamily="2" charset="2"/>
              <a:buChar char="Ø"/>
            </a:pPr>
            <a:r>
              <a:rPr lang="en-US" sz="2000" u="sng" dirty="0">
                <a:solidFill>
                  <a:schemeClr val="bg1"/>
                </a:solidFill>
              </a:rPr>
              <a:t>Clean Vans</a:t>
            </a:r>
            <a:r>
              <a:rPr lang="en-US" sz="2000" dirty="0">
                <a:solidFill>
                  <a:schemeClr val="bg1"/>
                </a:solidFill>
              </a:rPr>
              <a:t> </a:t>
            </a:r>
            <a:r>
              <a:rPr lang="en-US" dirty="0">
                <a:solidFill>
                  <a:schemeClr val="bg1"/>
                </a:solidFill>
              </a:rPr>
              <a:t>– </a:t>
            </a:r>
            <a:r>
              <a:rPr lang="en-US" sz="1600" dirty="0">
                <a:solidFill>
                  <a:schemeClr val="bg1"/>
                </a:solidFill>
              </a:rPr>
              <a:t>(i.e. door handles, handrails, grab bars, seats, seat belts, windows, steering wheel, directional/lights and all controls, stereo and radio communication buttons etc.)</a:t>
            </a:r>
          </a:p>
          <a:p>
            <a:pPr marL="285750" indent="-285750">
              <a:buFont typeface="Wingdings" panose="05000000000000000000" pitchFamily="2" charset="2"/>
              <a:buChar char="Ø"/>
            </a:pPr>
            <a:r>
              <a:rPr lang="en-US" sz="2000" u="sng" dirty="0">
                <a:solidFill>
                  <a:schemeClr val="bg1"/>
                </a:solidFill>
              </a:rPr>
              <a:t>Avoid using one another’s items</a:t>
            </a:r>
            <a:r>
              <a:rPr lang="en-US" sz="2000" dirty="0">
                <a:solidFill>
                  <a:schemeClr val="bg1"/>
                </a:solidFill>
              </a:rPr>
              <a:t> </a:t>
            </a:r>
            <a:r>
              <a:rPr lang="en-US" sz="1600" dirty="0">
                <a:solidFill>
                  <a:schemeClr val="bg1"/>
                </a:solidFill>
              </a:rPr>
              <a:t>(i.e. phones, desks, offices, or other work tools and equipment, when possible. Clean and disinfect them before and after use)</a:t>
            </a:r>
          </a:p>
          <a:p>
            <a:pPr marL="285750" indent="-285750">
              <a:buFont typeface="Wingdings" panose="05000000000000000000" pitchFamily="2" charset="2"/>
              <a:buChar char="Ø"/>
            </a:pPr>
            <a:r>
              <a:rPr lang="en-US" sz="2000" u="sng" dirty="0">
                <a:solidFill>
                  <a:schemeClr val="bg1"/>
                </a:solidFill>
              </a:rPr>
              <a:t>Avoid multiple people touching same surfaces</a:t>
            </a:r>
            <a:r>
              <a:rPr lang="en-US" sz="2000" dirty="0">
                <a:solidFill>
                  <a:schemeClr val="bg1"/>
                </a:solidFill>
              </a:rPr>
              <a:t> </a:t>
            </a:r>
            <a:r>
              <a:rPr lang="en-US" sz="1600" dirty="0">
                <a:solidFill>
                  <a:schemeClr val="bg1"/>
                </a:solidFill>
              </a:rPr>
              <a:t>(i.e. My Senior Center, Coffee pot handles etc., water cooler, refrigerator handle, cabinet, drawers, remotes etc.)</a:t>
            </a:r>
          </a:p>
          <a:p>
            <a:pPr marL="285750" indent="-285750">
              <a:buFont typeface="Wingdings" panose="05000000000000000000" pitchFamily="2" charset="2"/>
              <a:buChar char="Ø"/>
            </a:pPr>
            <a:r>
              <a:rPr lang="en-US" sz="2000" b="1" dirty="0">
                <a:solidFill>
                  <a:srgbClr val="C00000"/>
                </a:solidFill>
              </a:rPr>
              <a:t>HOW QUICKLY GERMS CAN SPREAD</a:t>
            </a:r>
            <a:r>
              <a:rPr lang="en-US" sz="1600" dirty="0">
                <a:solidFill>
                  <a:schemeClr val="bg1"/>
                </a:solidFill>
              </a:rPr>
              <a:t>: </a:t>
            </a:r>
            <a:r>
              <a:rPr lang="en-US" sz="1600"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https://www.youtube.com/watch?v=I5-dI74zxPg</a:t>
            </a:r>
            <a:endParaRPr lang="en-US" sz="1600" dirty="0">
              <a:solidFill>
                <a:schemeClr val="accent1">
                  <a:lumMod val="20000"/>
                  <a:lumOff val="80000"/>
                </a:schemeClr>
              </a:solidFill>
            </a:endParaRPr>
          </a:p>
          <a:p>
            <a:endParaRPr lang="en-US" sz="1600" dirty="0">
              <a:solidFill>
                <a:schemeClr val="bg1"/>
              </a:solidFill>
            </a:endParaRPr>
          </a:p>
          <a:p>
            <a:endParaRPr lang="en-US" dirty="0">
              <a:solidFill>
                <a:schemeClr val="bg1"/>
              </a:solidFill>
            </a:endParaRPr>
          </a:p>
        </p:txBody>
      </p:sp>
      <p:sp>
        <p:nvSpPr>
          <p:cNvPr id="5" name="Title 1">
            <a:extLst>
              <a:ext uri="{FF2B5EF4-FFF2-40B4-BE49-F238E27FC236}">
                <a16:creationId xmlns:a16="http://schemas.microsoft.com/office/drawing/2014/main" id="{20E3F1D5-FF19-440E-90DB-E7C367337828}"/>
              </a:ext>
            </a:extLst>
          </p:cNvPr>
          <p:cNvSpPr txBox="1">
            <a:spLocks/>
          </p:cNvSpPr>
          <p:nvPr/>
        </p:nvSpPr>
        <p:spPr>
          <a:xfrm>
            <a:off x="-161855" y="-133810"/>
            <a:ext cx="3970330" cy="8122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Cleaning Tips</a:t>
            </a:r>
          </a:p>
        </p:txBody>
      </p:sp>
    </p:spTree>
    <p:extLst>
      <p:ext uri="{BB962C8B-B14F-4D97-AF65-F5344CB8AC3E}">
        <p14:creationId xmlns:p14="http://schemas.microsoft.com/office/powerpoint/2010/main" val="915436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540" y="-81500"/>
            <a:ext cx="6566315" cy="725349"/>
          </a:xfrm>
        </p:spPr>
        <p:txBody>
          <a:bodyPr>
            <a:noAutofit/>
          </a:bodyPr>
          <a:lstStyle/>
          <a:p>
            <a:r>
              <a:rPr lang="en-US" sz="2800" dirty="0"/>
              <a:t>Review Hygiene Protocols with Staff</a:t>
            </a:r>
          </a:p>
        </p:txBody>
      </p:sp>
      <p:sp>
        <p:nvSpPr>
          <p:cNvPr id="6" name="Content Placeholder 2">
            <a:extLst>
              <a:ext uri="{FF2B5EF4-FFF2-40B4-BE49-F238E27FC236}">
                <a16:creationId xmlns:a16="http://schemas.microsoft.com/office/drawing/2014/main" id="{6D069C05-A9EE-4A6F-8751-31A068F31AF1}"/>
              </a:ext>
            </a:extLst>
          </p:cNvPr>
          <p:cNvSpPr txBox="1">
            <a:spLocks/>
          </p:cNvSpPr>
          <p:nvPr/>
        </p:nvSpPr>
        <p:spPr>
          <a:xfrm>
            <a:off x="2586835" y="586584"/>
            <a:ext cx="6413610" cy="455691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a:t>Wash hands often with soap &amp; water (</a:t>
            </a:r>
            <a:r>
              <a:rPr lang="en-US" sz="2600" b="1" dirty="0"/>
              <a:t>for at least 20 seconds)</a:t>
            </a:r>
            <a:r>
              <a:rPr lang="en-US" dirty="0"/>
              <a:t>, especially:</a:t>
            </a:r>
          </a:p>
          <a:p>
            <a:pPr lvl="1">
              <a:buFont typeface="Arial" panose="020B0604020202020204" pitchFamily="34" charset="0"/>
              <a:buChar char="•"/>
            </a:pPr>
            <a:r>
              <a:rPr lang="en-US" dirty="0"/>
              <a:t>After going to the bathroom; </a:t>
            </a:r>
          </a:p>
          <a:p>
            <a:pPr lvl="1">
              <a:buFont typeface="Arial" panose="020B0604020202020204" pitchFamily="34" charset="0"/>
              <a:buChar char="•"/>
            </a:pPr>
            <a:r>
              <a:rPr lang="en-US" dirty="0"/>
              <a:t>Before eating; </a:t>
            </a:r>
          </a:p>
          <a:p>
            <a:pPr lvl="1">
              <a:buFont typeface="Arial" panose="020B0604020202020204" pitchFamily="34" charset="0"/>
              <a:buChar char="•"/>
            </a:pPr>
            <a:r>
              <a:rPr lang="en-US" dirty="0"/>
              <a:t>After blowing your nose, coughing, or sneezing; and</a:t>
            </a:r>
          </a:p>
          <a:p>
            <a:pPr lvl="1">
              <a:buFont typeface="Arial" panose="020B0604020202020204" pitchFamily="34" charset="0"/>
              <a:buChar char="•"/>
            </a:pPr>
            <a:r>
              <a:rPr lang="en-US" dirty="0"/>
              <a:t>Upon entering and exiting the program site or van. </a:t>
            </a:r>
          </a:p>
          <a:p>
            <a:pPr>
              <a:buFont typeface="Wingdings" panose="05000000000000000000" pitchFamily="2" charset="2"/>
              <a:buChar char="Ø"/>
            </a:pPr>
            <a:r>
              <a:rPr lang="en-US" dirty="0"/>
              <a:t>If soap and water are not available, use an alcohol-based hand sanitizer with at least 60% alcohol. </a:t>
            </a:r>
          </a:p>
          <a:p>
            <a:pPr>
              <a:buFont typeface="Wingdings" panose="05000000000000000000" pitchFamily="2" charset="2"/>
              <a:buChar char="Ø"/>
            </a:pPr>
            <a:r>
              <a:rPr lang="en-US" dirty="0"/>
              <a:t>Cover a cough or sneeze with a tissue and dispose of tissue – DO NOT tuck in your sleeve!  </a:t>
            </a:r>
          </a:p>
          <a:p>
            <a:pPr>
              <a:buFont typeface="Wingdings" panose="05000000000000000000" pitchFamily="2" charset="2"/>
              <a:buChar char="Ø"/>
            </a:pPr>
            <a:r>
              <a:rPr lang="en-US" dirty="0"/>
              <a:t>Don’t touch your eyes, nose or mouth without first carefully washing your hands – wash hands afterwards</a:t>
            </a:r>
          </a:p>
          <a:p>
            <a:pPr>
              <a:buFont typeface="Wingdings" panose="05000000000000000000" pitchFamily="2" charset="2"/>
              <a:buChar char="Ø"/>
            </a:pPr>
            <a:r>
              <a:rPr lang="en-US" dirty="0"/>
              <a:t>Properly clean all frequently touched surfaces on a regular basis using with sanitizer</a:t>
            </a:r>
          </a:p>
          <a:p>
            <a:pPr>
              <a:buFont typeface="Wingdings" panose="05000000000000000000" pitchFamily="2" charset="2"/>
              <a:buChar char="Ø"/>
            </a:pPr>
            <a:r>
              <a:rPr lang="en-US" dirty="0"/>
              <a:t>Avoid sharing items (i.e. cards, writing instruments etc.) </a:t>
            </a:r>
            <a:endParaRPr lang="en-US" sz="2700" dirty="0">
              <a:ln w="19050">
                <a:no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58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B8955-B4A2-4BA8-98D5-612114F884EF}"/>
              </a:ext>
            </a:extLst>
          </p:cNvPr>
          <p:cNvSpPr txBox="1"/>
          <p:nvPr/>
        </p:nvSpPr>
        <p:spPr>
          <a:xfrm>
            <a:off x="143555" y="1307518"/>
            <a:ext cx="7626100" cy="3724096"/>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chemeClr val="bg1"/>
                </a:solidFill>
              </a:rPr>
              <a:t>EXPECT people to get sick and have a back-up plan</a:t>
            </a:r>
          </a:p>
          <a:p>
            <a:pPr marL="742950" lvl="1" indent="-285750">
              <a:buFont typeface="Wingdings" panose="05000000000000000000" pitchFamily="2" charset="2"/>
              <a:buChar char="ü"/>
            </a:pPr>
            <a:r>
              <a:rPr lang="en-US" dirty="0">
                <a:solidFill>
                  <a:schemeClr val="bg1"/>
                </a:solidFill>
              </a:rPr>
              <a:t>Colds, Allergies, Flu etc., - Symptoms may prohibit staff from reporting to work.</a:t>
            </a:r>
          </a:p>
          <a:p>
            <a:pPr marL="285750" indent="-285750">
              <a:buFont typeface="Wingdings" panose="05000000000000000000" pitchFamily="2" charset="2"/>
              <a:buChar char="Ø"/>
            </a:pPr>
            <a:r>
              <a:rPr lang="en-US" sz="2400" dirty="0">
                <a:solidFill>
                  <a:schemeClr val="bg1"/>
                </a:solidFill>
              </a:rPr>
              <a:t>Cross-train personnel to perform essential functions </a:t>
            </a:r>
          </a:p>
          <a:p>
            <a:pPr marL="742950" lvl="1" indent="-285750">
              <a:buFont typeface="Wingdings" panose="05000000000000000000" pitchFamily="2" charset="2"/>
              <a:buChar char="ü"/>
            </a:pPr>
            <a:r>
              <a:rPr lang="en-US" dirty="0">
                <a:solidFill>
                  <a:schemeClr val="bg1"/>
                </a:solidFill>
              </a:rPr>
              <a:t>Center needs to operate even if key staff are absent</a:t>
            </a:r>
          </a:p>
          <a:p>
            <a:pPr marL="742950" lvl="1" indent="-285750">
              <a:buFont typeface="Wingdings" panose="05000000000000000000" pitchFamily="2" charset="2"/>
              <a:buChar char="ü"/>
            </a:pPr>
            <a:r>
              <a:rPr lang="en-US" dirty="0">
                <a:solidFill>
                  <a:schemeClr val="bg1"/>
                </a:solidFill>
              </a:rPr>
              <a:t>“That’s not my job” is now everyone’s job!</a:t>
            </a:r>
          </a:p>
          <a:p>
            <a:pPr marL="285750" indent="-285750">
              <a:buFont typeface="Wingdings" panose="05000000000000000000" pitchFamily="2" charset="2"/>
              <a:buChar char="Ø"/>
            </a:pPr>
            <a:r>
              <a:rPr lang="en-US" sz="2400" dirty="0">
                <a:solidFill>
                  <a:schemeClr val="bg1"/>
                </a:solidFill>
              </a:rPr>
              <a:t>Have adequate supplies </a:t>
            </a:r>
            <a:r>
              <a:rPr lang="en-US" dirty="0">
                <a:solidFill>
                  <a:schemeClr val="bg1"/>
                </a:solidFill>
              </a:rPr>
              <a:t>of soap, paper towels, tissues, hand sanitizers, cleaning supplies, and garbage bags. </a:t>
            </a:r>
          </a:p>
          <a:p>
            <a:pPr marL="342900" indent="-342900">
              <a:buFont typeface="Wingdings" panose="05000000000000000000" pitchFamily="2" charset="2"/>
              <a:buChar char="Ø"/>
            </a:pPr>
            <a:r>
              <a:rPr lang="en-US" sz="2400" dirty="0">
                <a:solidFill>
                  <a:schemeClr val="bg1"/>
                </a:solidFill>
              </a:rPr>
              <a:t>Use disposable gloves and facemasks </a:t>
            </a:r>
            <a:r>
              <a:rPr lang="en-US" dirty="0">
                <a:solidFill>
                  <a:schemeClr val="bg1"/>
                </a:solidFill>
              </a:rPr>
              <a:t>if persons become ill in your presence </a:t>
            </a:r>
          </a:p>
        </p:txBody>
      </p:sp>
      <p:sp>
        <p:nvSpPr>
          <p:cNvPr id="3" name="Title 3">
            <a:extLst>
              <a:ext uri="{FF2B5EF4-FFF2-40B4-BE49-F238E27FC236}">
                <a16:creationId xmlns:a16="http://schemas.microsoft.com/office/drawing/2014/main" id="{BCAE3FB7-F31A-48EE-8AE9-00B25B232FB5}"/>
              </a:ext>
            </a:extLst>
          </p:cNvPr>
          <p:cNvSpPr txBox="1">
            <a:spLocks/>
          </p:cNvSpPr>
          <p:nvPr/>
        </p:nvSpPr>
        <p:spPr>
          <a:xfrm>
            <a:off x="143555" y="961545"/>
            <a:ext cx="5955495" cy="72534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00B0F0"/>
                </a:solidFill>
                <a:effectLst>
                  <a:outerShdw blurRad="50800" dist="38100" dir="2700000" algn="tl" rotWithShape="0">
                    <a:prstClr val="black">
                      <a:alpha val="40000"/>
                    </a:prstClr>
                  </a:outerShdw>
                </a:effectLst>
              </a:rPr>
              <a:t>Hope for the best, plan for the worst</a:t>
            </a:r>
          </a:p>
        </p:txBody>
      </p:sp>
      <p:pic>
        <p:nvPicPr>
          <p:cNvPr id="5" name="Picture 4">
            <a:extLst>
              <a:ext uri="{FF2B5EF4-FFF2-40B4-BE49-F238E27FC236}">
                <a16:creationId xmlns:a16="http://schemas.microsoft.com/office/drawing/2014/main" id="{4D050448-92A1-4C9B-9F4A-78E9878D4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185" y="1143081"/>
            <a:ext cx="2471615" cy="2577817"/>
          </a:xfrm>
          <a:prstGeom prst="rect">
            <a:avLst/>
          </a:prstGeom>
        </p:spPr>
      </p:pic>
    </p:spTree>
    <p:extLst>
      <p:ext uri="{BB962C8B-B14F-4D97-AF65-F5344CB8AC3E}">
        <p14:creationId xmlns:p14="http://schemas.microsoft.com/office/powerpoint/2010/main" val="1424426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540" y="-81500"/>
            <a:ext cx="6566315" cy="725349"/>
          </a:xfrm>
        </p:spPr>
        <p:txBody>
          <a:bodyPr>
            <a:noAutofit/>
          </a:bodyPr>
          <a:lstStyle/>
          <a:p>
            <a:r>
              <a:rPr lang="en-US" sz="2400" dirty="0"/>
              <a:t>What to do if you or family member are sick?</a:t>
            </a:r>
          </a:p>
        </p:txBody>
      </p:sp>
      <p:sp>
        <p:nvSpPr>
          <p:cNvPr id="6" name="Content Placeholder 2">
            <a:extLst>
              <a:ext uri="{FF2B5EF4-FFF2-40B4-BE49-F238E27FC236}">
                <a16:creationId xmlns:a16="http://schemas.microsoft.com/office/drawing/2014/main" id="{6D069C05-A9EE-4A6F-8751-31A068F31AF1}"/>
              </a:ext>
            </a:extLst>
          </p:cNvPr>
          <p:cNvSpPr txBox="1">
            <a:spLocks/>
          </p:cNvSpPr>
          <p:nvPr/>
        </p:nvSpPr>
        <p:spPr>
          <a:xfrm>
            <a:off x="2455395" y="643849"/>
            <a:ext cx="6688606" cy="42184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a:solidFill>
                  <a:srgbClr val="FF0000"/>
                </a:solidFill>
              </a:rPr>
              <a:t>If you are sick:</a:t>
            </a:r>
          </a:p>
          <a:p>
            <a:pPr lvl="0"/>
            <a:r>
              <a:rPr lang="en-US" sz="2400" b="1" dirty="0">
                <a:solidFill>
                  <a:srgbClr val="FF0000"/>
                </a:solidFill>
              </a:rPr>
              <a:t>STAY HOME-DO NOT come to work  </a:t>
            </a:r>
            <a:endParaRPr lang="en-US" sz="2400" dirty="0"/>
          </a:p>
          <a:p>
            <a:pPr lvl="0"/>
            <a:r>
              <a:rPr lang="en-US" sz="2400" dirty="0"/>
              <a:t>Follow the flow chart on next slide (copy to be provided to all staff &amp; participants) for steps on how to determine the best care path for you or an individual for whom this agency provides care and who is diagnosed with COVID-19 or is experiencing symptoms.  </a:t>
            </a:r>
          </a:p>
        </p:txBody>
      </p:sp>
      <p:pic>
        <p:nvPicPr>
          <p:cNvPr id="3" name="Picture 2">
            <a:extLst>
              <a:ext uri="{FF2B5EF4-FFF2-40B4-BE49-F238E27FC236}">
                <a16:creationId xmlns:a16="http://schemas.microsoft.com/office/drawing/2014/main" id="{8E3462D3-1FFC-4D4E-A1E4-E942E7AC6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45" y="1869536"/>
            <a:ext cx="3585248" cy="2748690"/>
          </a:xfrm>
          <a:prstGeom prst="rect">
            <a:avLst/>
          </a:prstGeom>
        </p:spPr>
      </p:pic>
    </p:spTree>
    <p:extLst>
      <p:ext uri="{BB962C8B-B14F-4D97-AF65-F5344CB8AC3E}">
        <p14:creationId xmlns:p14="http://schemas.microsoft.com/office/powerpoint/2010/main" val="769773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4D905E-8C27-43DA-8E06-D1769217276A}"/>
              </a:ext>
            </a:extLst>
          </p:cNvPr>
          <p:cNvPicPr>
            <a:picLocks noChangeAspect="1"/>
          </p:cNvPicPr>
          <p:nvPr/>
        </p:nvPicPr>
        <p:blipFill rotWithShape="1">
          <a:blip r:embed="rId3"/>
          <a:srcRect l="24405" t="28405" r="24951" b="9080"/>
          <a:stretch/>
        </p:blipFill>
        <p:spPr>
          <a:xfrm>
            <a:off x="2260362" y="128470"/>
            <a:ext cx="6740083" cy="4886560"/>
          </a:xfrm>
          <a:prstGeom prst="rect">
            <a:avLst/>
          </a:prstGeom>
        </p:spPr>
      </p:pic>
    </p:spTree>
    <p:extLst>
      <p:ext uri="{BB962C8B-B14F-4D97-AF65-F5344CB8AC3E}">
        <p14:creationId xmlns:p14="http://schemas.microsoft.com/office/powerpoint/2010/main" val="3031021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540" y="-81500"/>
            <a:ext cx="6566315" cy="725349"/>
          </a:xfrm>
        </p:spPr>
        <p:txBody>
          <a:bodyPr>
            <a:noAutofit/>
          </a:bodyPr>
          <a:lstStyle/>
          <a:p>
            <a:r>
              <a:rPr lang="en-US" sz="2400" dirty="0"/>
              <a:t>What to do if you or family member are sick?</a:t>
            </a:r>
          </a:p>
        </p:txBody>
      </p:sp>
      <p:sp>
        <p:nvSpPr>
          <p:cNvPr id="6" name="Content Placeholder 2">
            <a:extLst>
              <a:ext uri="{FF2B5EF4-FFF2-40B4-BE49-F238E27FC236}">
                <a16:creationId xmlns:a16="http://schemas.microsoft.com/office/drawing/2014/main" id="{6D069C05-A9EE-4A6F-8751-31A068F31AF1}"/>
              </a:ext>
            </a:extLst>
          </p:cNvPr>
          <p:cNvSpPr txBox="1">
            <a:spLocks/>
          </p:cNvSpPr>
          <p:nvPr/>
        </p:nvSpPr>
        <p:spPr>
          <a:xfrm>
            <a:off x="2455394" y="350183"/>
            <a:ext cx="6688606" cy="44284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a:t>If staff/volunteer lives with a sick individual :</a:t>
            </a:r>
            <a:endParaRPr lang="en-US" sz="2400" dirty="0"/>
          </a:p>
          <a:p>
            <a:r>
              <a:rPr lang="en-US" sz="1800" dirty="0"/>
              <a:t>Keep sick person in separate, well-ventilated room and apart from other people and pets as much as possible. </a:t>
            </a:r>
          </a:p>
          <a:p>
            <a:r>
              <a:rPr lang="en-US" sz="1800" dirty="0"/>
              <a:t>If a separate space is not available, keep a distance of at least six feet from people who are well.</a:t>
            </a:r>
          </a:p>
          <a:p>
            <a:r>
              <a:rPr lang="en-US" sz="1800" dirty="0"/>
              <a:t>If sick person is coughing/sneezing, wear mask around others. </a:t>
            </a:r>
          </a:p>
          <a:p>
            <a:r>
              <a:rPr lang="en-US" sz="1800" dirty="0"/>
              <a:t>If the sick person cannot wear a mask, caregiver should wear a mask. </a:t>
            </a:r>
          </a:p>
          <a:p>
            <a:r>
              <a:rPr lang="en-US" sz="1800" dirty="0"/>
              <a:t>Provide sick person with a separate bathroom if possible &amp; trash bag within reach. </a:t>
            </a:r>
          </a:p>
          <a:p>
            <a:r>
              <a:rPr lang="en-US" sz="1800" dirty="0"/>
              <a:t>The bathroom should be cleaned every day using a household disinfectant according to the directions on the label and </a:t>
            </a:r>
            <a:r>
              <a:rPr lang="en-US" sz="1800" b="1" u="sng" dirty="0"/>
              <a:t>wear gloves while cleaning</a:t>
            </a:r>
            <a:r>
              <a:rPr lang="en-US" sz="1800" dirty="0"/>
              <a:t>.</a:t>
            </a:r>
          </a:p>
          <a:p>
            <a:r>
              <a:rPr lang="en-US" sz="1800" dirty="0"/>
              <a:t>Limit activities outside the home until the person is feeling well</a:t>
            </a:r>
          </a:p>
          <a:p>
            <a:r>
              <a:rPr lang="en-US" sz="1800" dirty="0"/>
              <a:t>Limit outside visitors</a:t>
            </a:r>
            <a:endParaRPr lang="en-US" sz="1800" dirty="0">
              <a:ln w="19050">
                <a:no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684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BF5C-E697-48BC-B7AA-B9B1377EB1EF}"/>
              </a:ext>
            </a:extLst>
          </p:cNvPr>
          <p:cNvSpPr>
            <a:spLocks noGrp="1"/>
          </p:cNvSpPr>
          <p:nvPr>
            <p:ph type="title"/>
          </p:nvPr>
        </p:nvSpPr>
        <p:spPr>
          <a:xfrm>
            <a:off x="2586836" y="0"/>
            <a:ext cx="6413610" cy="725349"/>
          </a:xfrm>
        </p:spPr>
        <p:txBody>
          <a:bodyPr>
            <a:normAutofit/>
          </a:bodyPr>
          <a:lstStyle/>
          <a:p>
            <a:r>
              <a:rPr lang="en-US" dirty="0"/>
              <a:t>Enhanced Safety Measures</a:t>
            </a:r>
          </a:p>
        </p:txBody>
      </p:sp>
      <p:sp>
        <p:nvSpPr>
          <p:cNvPr id="6" name="TextBox 5">
            <a:extLst>
              <a:ext uri="{FF2B5EF4-FFF2-40B4-BE49-F238E27FC236}">
                <a16:creationId xmlns:a16="http://schemas.microsoft.com/office/drawing/2014/main" id="{04CCC8F8-3E97-451E-978D-CE4D269D9D83}"/>
              </a:ext>
            </a:extLst>
          </p:cNvPr>
          <p:cNvSpPr txBox="1"/>
          <p:nvPr/>
        </p:nvSpPr>
        <p:spPr>
          <a:xfrm>
            <a:off x="2586836" y="468220"/>
            <a:ext cx="5349248" cy="523220"/>
          </a:xfrm>
          <a:prstGeom prst="rect">
            <a:avLst/>
          </a:prstGeom>
          <a:noFill/>
        </p:spPr>
        <p:txBody>
          <a:bodyPr wrap="square" rtlCol="0">
            <a:spAutoFit/>
          </a:bodyPr>
          <a:lstStyle/>
          <a:p>
            <a:r>
              <a:rPr lang="en-US" sz="2800" b="1" dirty="0">
                <a:solidFill>
                  <a:srgbClr val="00B0F0"/>
                </a:solidFill>
                <a:effectLst>
                  <a:outerShdw blurRad="50800" dist="38100" dir="2700000" algn="tl" rotWithShape="0">
                    <a:prstClr val="black">
                      <a:alpha val="40000"/>
                    </a:prstClr>
                  </a:outerShdw>
                </a:effectLst>
                <a:latin typeface="+mj-lt"/>
                <a:ea typeface="+mj-ea"/>
                <a:cs typeface="+mj-cs"/>
              </a:rPr>
              <a:t>Other Staff Considerations</a:t>
            </a:r>
          </a:p>
        </p:txBody>
      </p:sp>
      <p:sp>
        <p:nvSpPr>
          <p:cNvPr id="3" name="Rectangle 2">
            <a:extLst>
              <a:ext uri="{FF2B5EF4-FFF2-40B4-BE49-F238E27FC236}">
                <a16:creationId xmlns:a16="http://schemas.microsoft.com/office/drawing/2014/main" id="{BC9602A7-3348-489D-B67C-7977F7AE4198}"/>
              </a:ext>
            </a:extLst>
          </p:cNvPr>
          <p:cNvSpPr/>
          <p:nvPr/>
        </p:nvSpPr>
        <p:spPr>
          <a:xfrm>
            <a:off x="2434130" y="884902"/>
            <a:ext cx="6566316" cy="2862322"/>
          </a:xfrm>
          <a:prstGeom prst="rect">
            <a:avLst/>
          </a:prstGeom>
        </p:spPr>
        <p:txBody>
          <a:bodyPr wrap="square">
            <a:spAutoFit/>
          </a:bodyPr>
          <a:lstStyle/>
          <a:p>
            <a:r>
              <a:rPr lang="en-US" sz="2000" dirty="0">
                <a:solidFill>
                  <a:schemeClr val="bg1"/>
                </a:solidFill>
              </a:rPr>
              <a:t>To reduce the need for cleaning supplies, employees should:</a:t>
            </a:r>
          </a:p>
          <a:p>
            <a:pPr marL="342900" indent="-342900">
              <a:buFont typeface="Wingdings" panose="05000000000000000000" pitchFamily="2" charset="2"/>
              <a:buChar char="Ø"/>
            </a:pPr>
            <a:r>
              <a:rPr lang="en-US" sz="2000" dirty="0">
                <a:solidFill>
                  <a:schemeClr val="bg1"/>
                </a:solidFill>
              </a:rPr>
              <a:t>Refrain from using shared equipment to the greatest extent possible (i.e. Laptop, tablets, remotes etc.)</a:t>
            </a:r>
          </a:p>
          <a:p>
            <a:pPr marL="800100" lvl="1" indent="-342900">
              <a:buFont typeface="Arial" panose="020B0604020202020204" pitchFamily="34" charset="0"/>
              <a:buChar char="•"/>
            </a:pPr>
            <a:r>
              <a:rPr lang="en-US" sz="2000" dirty="0">
                <a:solidFill>
                  <a:schemeClr val="bg1"/>
                </a:solidFill>
              </a:rPr>
              <a:t>If use is necessary, wipe touch surfaces after each use</a:t>
            </a:r>
          </a:p>
          <a:p>
            <a:pPr marL="285750" indent="-285750">
              <a:buFont typeface="Wingdings" panose="05000000000000000000" pitchFamily="2" charset="2"/>
              <a:buChar char="Ø"/>
            </a:pPr>
            <a:r>
              <a:rPr lang="en-US" sz="2000" dirty="0">
                <a:solidFill>
                  <a:schemeClr val="bg1"/>
                </a:solidFill>
              </a:rPr>
              <a:t>Refrain from using one another’s equipment (telephones, computers etc.)</a:t>
            </a:r>
          </a:p>
          <a:p>
            <a:pPr marL="285750" indent="-285750">
              <a:buFont typeface="Wingdings" panose="05000000000000000000" pitchFamily="2" charset="2"/>
              <a:buChar char="Ø"/>
            </a:pPr>
            <a:r>
              <a:rPr lang="en-US" sz="2000" dirty="0">
                <a:solidFill>
                  <a:schemeClr val="bg1"/>
                </a:solidFill>
              </a:rPr>
              <a:t>Clean work stations/areas regularly (i.e. the mouse, keyboard, desk, table, chair and surrounding area with sanitizing wipes or disinfectant solutions</a:t>
            </a:r>
          </a:p>
        </p:txBody>
      </p:sp>
      <p:pic>
        <p:nvPicPr>
          <p:cNvPr id="5" name="Picture 4">
            <a:extLst>
              <a:ext uri="{FF2B5EF4-FFF2-40B4-BE49-F238E27FC236}">
                <a16:creationId xmlns:a16="http://schemas.microsoft.com/office/drawing/2014/main" id="{19D0C32A-4E8A-4399-A48E-78CE8039A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381" y="3326890"/>
            <a:ext cx="1770985" cy="1756228"/>
          </a:xfrm>
          <a:prstGeom prst="rect">
            <a:avLst/>
          </a:prstGeom>
        </p:spPr>
      </p:pic>
    </p:spTree>
    <p:extLst>
      <p:ext uri="{BB962C8B-B14F-4D97-AF65-F5344CB8AC3E}">
        <p14:creationId xmlns:p14="http://schemas.microsoft.com/office/powerpoint/2010/main" val="3495767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C00CE7-B373-41B3-97CE-BB0203B9AB0F}"/>
              </a:ext>
            </a:extLst>
          </p:cNvPr>
          <p:cNvSpPr>
            <a:spLocks noGrp="1"/>
          </p:cNvSpPr>
          <p:nvPr>
            <p:ph sz="half" idx="2"/>
          </p:nvPr>
        </p:nvSpPr>
        <p:spPr>
          <a:xfrm>
            <a:off x="143556" y="1197404"/>
            <a:ext cx="9000444" cy="3817625"/>
          </a:xfrm>
        </p:spPr>
        <p:txBody>
          <a:bodyPr>
            <a:normAutofit fontScale="92500" lnSpcReduction="10000"/>
          </a:bodyPr>
          <a:lstStyle/>
          <a:p>
            <a:pPr marL="285750" indent="-285750" algn="l">
              <a:buFont typeface="Wingdings" panose="05000000000000000000" pitchFamily="2" charset="2"/>
              <a:buChar char="Ø"/>
            </a:pPr>
            <a:r>
              <a:rPr lang="en-US" dirty="0"/>
              <a:t>Limit use of photocopier (use personal printer equipment as often as possible) and use sanitizing wipes to clean the photocopier touch screen before and after use </a:t>
            </a:r>
          </a:p>
          <a:p>
            <a:pPr marL="285750" indent="-285750" algn="l">
              <a:buFont typeface="Wingdings" panose="05000000000000000000" pitchFamily="2" charset="2"/>
              <a:buChar char="Ø"/>
            </a:pPr>
            <a:r>
              <a:rPr lang="en-US" dirty="0"/>
              <a:t>Upon arrival and daily at midday, employees will use sanitizing wipes or disinfectant solution and paper towels to wipe down high-touch surfaces </a:t>
            </a:r>
          </a:p>
          <a:p>
            <a:pPr marL="285750" indent="-285750" algn="l">
              <a:buFont typeface="Wingdings" panose="05000000000000000000" pitchFamily="2" charset="2"/>
              <a:buChar char="Ø"/>
            </a:pPr>
            <a:r>
              <a:rPr lang="en-US" dirty="0"/>
              <a:t>A checklist for high contact areas to sanitize will be created and followed</a:t>
            </a:r>
          </a:p>
          <a:p>
            <a:pPr marL="285750" indent="-285750" algn="l">
              <a:buFont typeface="Wingdings" panose="05000000000000000000" pitchFamily="2" charset="2"/>
              <a:buChar char="Ø"/>
            </a:pPr>
            <a:r>
              <a:rPr lang="en-US" dirty="0"/>
              <a:t>A Cleaning Log for these tasks will note date &amp; time and staff will sign checklist to confirm each item was completed, when and by whom</a:t>
            </a:r>
          </a:p>
          <a:p>
            <a:pPr marL="285750" indent="-285750" algn="l">
              <a:buFont typeface="Wingdings" panose="05000000000000000000" pitchFamily="2" charset="2"/>
              <a:buChar char="Ø"/>
            </a:pPr>
            <a:r>
              <a:rPr lang="en-US" dirty="0"/>
              <a:t>These checklists will be held in the office and kept on file with the Director. </a:t>
            </a:r>
          </a:p>
          <a:p>
            <a:pPr marL="285750" indent="-285750" algn="l">
              <a:buFont typeface="Wingdings" panose="05000000000000000000" pitchFamily="2" charset="2"/>
              <a:buChar char="Ø"/>
            </a:pPr>
            <a:r>
              <a:rPr lang="en-US" dirty="0"/>
              <a:t>High-touch areas should be monitored and sanitized using method mentioned above </a:t>
            </a:r>
            <a:endParaRPr lang="en-US" altLang="en-US" dirty="0">
              <a:ea typeface="ＭＳ Ｐゴシック" panose="020B0600070205080204" pitchFamily="34" charset="-128"/>
            </a:endParaRPr>
          </a:p>
          <a:p>
            <a:pPr algn="l"/>
            <a:endParaRPr lang="en-US" dirty="0"/>
          </a:p>
        </p:txBody>
      </p:sp>
      <p:pic>
        <p:nvPicPr>
          <p:cNvPr id="9" name="Picture 8">
            <a:extLst>
              <a:ext uri="{FF2B5EF4-FFF2-40B4-BE49-F238E27FC236}">
                <a16:creationId xmlns:a16="http://schemas.microsoft.com/office/drawing/2014/main" id="{BB6E499E-ABAA-48F4-98F5-5ECF2074A26C}"/>
              </a:ext>
            </a:extLst>
          </p:cNvPr>
          <p:cNvPicPr>
            <a:picLocks noChangeAspect="1"/>
          </p:cNvPicPr>
          <p:nvPr/>
        </p:nvPicPr>
        <p:blipFill rotWithShape="1">
          <a:blip r:embed="rId3"/>
          <a:srcRect t="33333" b="11111"/>
          <a:stretch/>
        </p:blipFill>
        <p:spPr>
          <a:xfrm>
            <a:off x="6862575" y="128471"/>
            <a:ext cx="2467349" cy="1068932"/>
          </a:xfrm>
          <a:prstGeom prst="rect">
            <a:avLst/>
          </a:prstGeom>
        </p:spPr>
      </p:pic>
    </p:spTree>
    <p:extLst>
      <p:ext uri="{BB962C8B-B14F-4D97-AF65-F5344CB8AC3E}">
        <p14:creationId xmlns:p14="http://schemas.microsoft.com/office/powerpoint/2010/main" val="306909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1612" y="1044700"/>
            <a:ext cx="6619739" cy="652686"/>
          </a:xfrm>
        </p:spPr>
        <p:txBody>
          <a:bodyPr>
            <a:noAutofit/>
          </a:bodyPr>
          <a:lstStyle/>
          <a:p>
            <a:pPr algn="r"/>
            <a:r>
              <a:rPr lang="en-US" sz="2400" b="1" dirty="0"/>
              <a:t>Senior Population among those most vulnerable</a:t>
            </a:r>
            <a:br>
              <a:rPr lang="en-US" sz="2400" dirty="0"/>
            </a:br>
            <a:endParaRPr lang="en-US" sz="2400" b="1" dirty="0"/>
          </a:p>
        </p:txBody>
      </p:sp>
      <p:sp>
        <p:nvSpPr>
          <p:cNvPr id="6" name="Content Placeholder 2">
            <a:extLst>
              <a:ext uri="{FF2B5EF4-FFF2-40B4-BE49-F238E27FC236}">
                <a16:creationId xmlns:a16="http://schemas.microsoft.com/office/drawing/2014/main" id="{6D069C05-A9EE-4A6F-8751-31A068F31AF1}"/>
              </a:ext>
            </a:extLst>
          </p:cNvPr>
          <p:cNvSpPr txBox="1">
            <a:spLocks/>
          </p:cNvSpPr>
          <p:nvPr/>
        </p:nvSpPr>
        <p:spPr>
          <a:xfrm>
            <a:off x="2501455" y="1631285"/>
            <a:ext cx="6566315" cy="351221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3800" dirty="0"/>
              <a:t>COVID-19 (Coronavirus) is a respiratory virus</a:t>
            </a:r>
          </a:p>
          <a:p>
            <a:pPr lvl="1"/>
            <a:r>
              <a:rPr lang="en-US" sz="3100" dirty="0"/>
              <a:t>Current symptoms can include mild to severe respiratory illness with fever, cough, and difficulty breathing and many other serious symptoms</a:t>
            </a:r>
            <a:endParaRPr lang="en-US" sz="2400" dirty="0"/>
          </a:p>
          <a:p>
            <a:pPr marL="0" lvl="0" indent="0">
              <a:buNone/>
            </a:pPr>
            <a:r>
              <a:rPr lang="en-US" sz="4200" dirty="0"/>
              <a:t>Extremely contagious - Spreads from person-to-person:</a:t>
            </a:r>
          </a:p>
          <a:p>
            <a:pPr lvl="1"/>
            <a:r>
              <a:rPr lang="en-US" sz="3400" dirty="0"/>
              <a:t>Between people who are in close contact with each other (within about 6 feet) </a:t>
            </a:r>
          </a:p>
          <a:p>
            <a:pPr lvl="1"/>
            <a:r>
              <a:rPr lang="en-US" sz="3400" dirty="0"/>
              <a:t>Spread is from respiratory droplets produced when an infected person coughs or sneezes </a:t>
            </a:r>
          </a:p>
        </p:txBody>
      </p:sp>
      <p:pic>
        <p:nvPicPr>
          <p:cNvPr id="3" name="Picture 2">
            <a:extLst>
              <a:ext uri="{FF2B5EF4-FFF2-40B4-BE49-F238E27FC236}">
                <a16:creationId xmlns:a16="http://schemas.microsoft.com/office/drawing/2014/main" id="{E5139F9B-709B-4992-BB3B-D677CCA7AC7D}"/>
              </a:ext>
            </a:extLst>
          </p:cNvPr>
          <p:cNvPicPr>
            <a:picLocks noChangeAspect="1"/>
          </p:cNvPicPr>
          <p:nvPr/>
        </p:nvPicPr>
        <p:blipFill rotWithShape="1">
          <a:blip r:embed="rId3"/>
          <a:srcRect b="11404"/>
          <a:stretch/>
        </p:blipFill>
        <p:spPr>
          <a:xfrm>
            <a:off x="91181" y="858131"/>
            <a:ext cx="2117964" cy="2814635"/>
          </a:xfrm>
          <a:prstGeom prst="rect">
            <a:avLst/>
          </a:prstGeom>
          <a:effectLst>
            <a:softEdge rad="50800"/>
          </a:effectLst>
        </p:spPr>
      </p:pic>
      <p:pic>
        <p:nvPicPr>
          <p:cNvPr id="5" name="Picture 4">
            <a:extLst>
              <a:ext uri="{FF2B5EF4-FFF2-40B4-BE49-F238E27FC236}">
                <a16:creationId xmlns:a16="http://schemas.microsoft.com/office/drawing/2014/main" id="{FE5CC567-E6DF-438C-8409-4C6AFBFBC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425" y="50582"/>
            <a:ext cx="1797874" cy="1288476"/>
          </a:xfrm>
          <a:prstGeom prst="rect">
            <a:avLst/>
          </a:prstGeom>
        </p:spPr>
      </p:pic>
      <p:sp>
        <p:nvSpPr>
          <p:cNvPr id="2" name="Rectangle 1">
            <a:extLst>
              <a:ext uri="{FF2B5EF4-FFF2-40B4-BE49-F238E27FC236}">
                <a16:creationId xmlns:a16="http://schemas.microsoft.com/office/drawing/2014/main" id="{6A18639E-F938-4AA0-93A6-85ED07A88CF5}"/>
              </a:ext>
            </a:extLst>
          </p:cNvPr>
          <p:cNvSpPr/>
          <p:nvPr/>
        </p:nvSpPr>
        <p:spPr>
          <a:xfrm>
            <a:off x="2900871" y="1202607"/>
            <a:ext cx="6108200" cy="523220"/>
          </a:xfrm>
          <a:prstGeom prst="rect">
            <a:avLst/>
          </a:prstGeom>
        </p:spPr>
        <p:txBody>
          <a:bodyPr wrap="square">
            <a:spAutoFit/>
          </a:bodyPr>
          <a:lstStyle/>
          <a:p>
            <a:r>
              <a:rPr lang="en-US" sz="2800" dirty="0">
                <a:solidFill>
                  <a:srgbClr val="00B0F0"/>
                </a:solidFill>
                <a:effectLst>
                  <a:outerShdw blurRad="50800" dist="38100" dir="2700000" algn="tl" rotWithShape="0">
                    <a:prstClr val="black">
                      <a:alpha val="40000"/>
                    </a:prstClr>
                  </a:outerShdw>
                </a:effectLst>
                <a:ea typeface="+mj-ea"/>
                <a:cs typeface="+mj-cs"/>
              </a:rPr>
              <a:t> </a:t>
            </a:r>
            <a:r>
              <a:rPr lang="en-US" sz="2400" b="1" dirty="0">
                <a:solidFill>
                  <a:srgbClr val="00B0F0"/>
                </a:solidFill>
                <a:effectLst>
                  <a:outerShdw blurRad="50800" dist="38100" dir="2700000" algn="tl" rotWithShape="0">
                    <a:prstClr val="black">
                      <a:alpha val="40000"/>
                    </a:prstClr>
                  </a:outerShdw>
                </a:effectLst>
                <a:ea typeface="+mj-ea"/>
                <a:cs typeface="+mj-cs"/>
              </a:rPr>
              <a:t>Understanding how COVID-19 is spread</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5FC5-B6EE-4C23-80D2-0AAABFC12456}"/>
              </a:ext>
            </a:extLst>
          </p:cNvPr>
          <p:cNvSpPr>
            <a:spLocks noGrp="1"/>
          </p:cNvSpPr>
          <p:nvPr>
            <p:ph type="title"/>
          </p:nvPr>
        </p:nvSpPr>
        <p:spPr>
          <a:xfrm>
            <a:off x="2586835" y="-176940"/>
            <a:ext cx="6108200" cy="725349"/>
          </a:xfrm>
        </p:spPr>
        <p:txBody>
          <a:bodyPr/>
          <a:lstStyle/>
          <a:p>
            <a:r>
              <a:rPr lang="en-US" dirty="0"/>
              <a:t>Additional Considerations</a:t>
            </a:r>
          </a:p>
        </p:txBody>
      </p:sp>
      <p:sp>
        <p:nvSpPr>
          <p:cNvPr id="3" name="Content Placeholder 2">
            <a:extLst>
              <a:ext uri="{FF2B5EF4-FFF2-40B4-BE49-F238E27FC236}">
                <a16:creationId xmlns:a16="http://schemas.microsoft.com/office/drawing/2014/main" id="{A522D977-525F-4EE6-96EA-A2AEA36E56AD}"/>
              </a:ext>
            </a:extLst>
          </p:cNvPr>
          <p:cNvSpPr>
            <a:spLocks noGrp="1"/>
          </p:cNvSpPr>
          <p:nvPr>
            <p:ph idx="1"/>
          </p:nvPr>
        </p:nvSpPr>
        <p:spPr>
          <a:xfrm>
            <a:off x="2304740" y="854973"/>
            <a:ext cx="6871725" cy="4160057"/>
          </a:xfrm>
        </p:spPr>
        <p:txBody>
          <a:bodyPr>
            <a:normAutofit fontScale="85000" lnSpcReduction="10000"/>
          </a:bodyPr>
          <a:lstStyle/>
          <a:p>
            <a:pPr>
              <a:buFont typeface="Wingdings" panose="05000000000000000000" pitchFamily="2" charset="2"/>
              <a:buChar char="Ø"/>
            </a:pPr>
            <a:r>
              <a:rPr lang="en-US" dirty="0"/>
              <a:t>Whenever possible, staff should </a:t>
            </a:r>
            <a:r>
              <a:rPr lang="en-US" b="1" u="sng" dirty="0"/>
              <a:t>use speakerphones</a:t>
            </a:r>
            <a:r>
              <a:rPr lang="en-US" dirty="0"/>
              <a:t> rather than picking up the receiver, especially on shared phones. </a:t>
            </a:r>
          </a:p>
          <a:p>
            <a:pPr>
              <a:buFont typeface="Wingdings" panose="05000000000000000000" pitchFamily="2" charset="2"/>
              <a:buChar char="Ø"/>
            </a:pPr>
            <a:r>
              <a:rPr lang="en-US" dirty="0"/>
              <a:t>As much as possible, staff </a:t>
            </a:r>
            <a:r>
              <a:rPr lang="en-US" b="1" u="sng" dirty="0"/>
              <a:t>should not share items</a:t>
            </a:r>
            <a:r>
              <a:rPr lang="en-US" dirty="0"/>
              <a:t> such as writing tools. </a:t>
            </a:r>
          </a:p>
          <a:p>
            <a:pPr>
              <a:buFont typeface="Wingdings" panose="05000000000000000000" pitchFamily="2" charset="2"/>
              <a:buChar char="Ø"/>
            </a:pPr>
            <a:r>
              <a:rPr lang="en-US" dirty="0"/>
              <a:t>As much as possible, </a:t>
            </a:r>
            <a:r>
              <a:rPr lang="en-US" b="1" u="sng" dirty="0"/>
              <a:t>doors will be propped open to</a:t>
            </a:r>
            <a:r>
              <a:rPr lang="en-US" dirty="0"/>
              <a:t> reduce the need to touch doorknobs. </a:t>
            </a:r>
          </a:p>
          <a:p>
            <a:pPr>
              <a:buFont typeface="Wingdings" panose="05000000000000000000" pitchFamily="2" charset="2"/>
              <a:buChar char="Ø"/>
            </a:pPr>
            <a:r>
              <a:rPr lang="en-US" dirty="0"/>
              <a:t>Exterior Restroom doors will remain propped open to allow for easy access while reducing frequency of touching knobs.  </a:t>
            </a:r>
          </a:p>
          <a:p>
            <a:pPr marL="0" indent="0">
              <a:buNone/>
            </a:pPr>
            <a:r>
              <a:rPr lang="en-US" b="1" dirty="0"/>
              <a:t>(Note:  Men’s room urinal will be temporarily closed)</a:t>
            </a:r>
          </a:p>
        </p:txBody>
      </p:sp>
    </p:spTree>
    <p:extLst>
      <p:ext uri="{BB962C8B-B14F-4D97-AF65-F5344CB8AC3E}">
        <p14:creationId xmlns:p14="http://schemas.microsoft.com/office/powerpoint/2010/main" val="177222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655D-36B0-4478-B592-9877075BC51E}"/>
              </a:ext>
            </a:extLst>
          </p:cNvPr>
          <p:cNvSpPr>
            <a:spLocks noGrp="1"/>
          </p:cNvSpPr>
          <p:nvPr>
            <p:ph type="title"/>
          </p:nvPr>
        </p:nvSpPr>
        <p:spPr>
          <a:xfrm>
            <a:off x="2586835" y="-39419"/>
            <a:ext cx="6108200" cy="725349"/>
          </a:xfrm>
        </p:spPr>
        <p:txBody>
          <a:bodyPr/>
          <a:lstStyle/>
          <a:p>
            <a:r>
              <a:rPr lang="en-US" dirty="0"/>
              <a:t>Cleaning Protocols Log</a:t>
            </a:r>
          </a:p>
        </p:txBody>
      </p:sp>
      <p:pic>
        <p:nvPicPr>
          <p:cNvPr id="4" name="Content Placeholder 3">
            <a:extLst>
              <a:ext uri="{FF2B5EF4-FFF2-40B4-BE49-F238E27FC236}">
                <a16:creationId xmlns:a16="http://schemas.microsoft.com/office/drawing/2014/main" id="{79E1AD7C-D83F-4A30-A711-A3F48F32EEDF}"/>
              </a:ext>
            </a:extLst>
          </p:cNvPr>
          <p:cNvPicPr>
            <a:picLocks noGrp="1" noChangeAspect="1"/>
          </p:cNvPicPr>
          <p:nvPr>
            <p:ph idx="1"/>
          </p:nvPr>
        </p:nvPicPr>
        <p:blipFill rotWithShape="1">
          <a:blip r:embed="rId3"/>
          <a:srcRect l="23949" t="21128" r="24999" b="7748"/>
          <a:stretch/>
        </p:blipFill>
        <p:spPr>
          <a:xfrm>
            <a:off x="3350360" y="651588"/>
            <a:ext cx="5497380" cy="4308149"/>
          </a:xfrm>
          <a:prstGeom prst="rect">
            <a:avLst/>
          </a:prstGeom>
        </p:spPr>
      </p:pic>
    </p:spTree>
    <p:extLst>
      <p:ext uri="{BB962C8B-B14F-4D97-AF65-F5344CB8AC3E}">
        <p14:creationId xmlns:p14="http://schemas.microsoft.com/office/powerpoint/2010/main" val="650474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080C-D794-41B7-86CB-2B55CB2E4ADB}"/>
              </a:ext>
            </a:extLst>
          </p:cNvPr>
          <p:cNvSpPr>
            <a:spLocks noGrp="1"/>
          </p:cNvSpPr>
          <p:nvPr>
            <p:ph type="title"/>
          </p:nvPr>
        </p:nvSpPr>
        <p:spPr>
          <a:xfrm>
            <a:off x="2586835" y="139656"/>
            <a:ext cx="2901394" cy="725349"/>
          </a:xfrm>
        </p:spPr>
        <p:txBody>
          <a:bodyPr>
            <a:noAutofit/>
          </a:bodyPr>
          <a:lstStyle/>
          <a:p>
            <a:r>
              <a:rPr lang="en-US" sz="2800" dirty="0"/>
              <a:t>Cleaning Checklist</a:t>
            </a:r>
          </a:p>
        </p:txBody>
      </p:sp>
      <p:pic>
        <p:nvPicPr>
          <p:cNvPr id="4" name="Picture 3">
            <a:extLst>
              <a:ext uri="{FF2B5EF4-FFF2-40B4-BE49-F238E27FC236}">
                <a16:creationId xmlns:a16="http://schemas.microsoft.com/office/drawing/2014/main" id="{A3167D5C-7E2B-48D7-B979-3C82909AA810}"/>
              </a:ext>
            </a:extLst>
          </p:cNvPr>
          <p:cNvPicPr>
            <a:picLocks noChangeAspect="1"/>
          </p:cNvPicPr>
          <p:nvPr/>
        </p:nvPicPr>
        <p:blipFill rotWithShape="1">
          <a:blip r:embed="rId3"/>
          <a:srcRect l="34969" t="20311" r="36641" b="11404"/>
          <a:stretch/>
        </p:blipFill>
        <p:spPr>
          <a:xfrm>
            <a:off x="5488230" y="128470"/>
            <a:ext cx="3512215" cy="4751820"/>
          </a:xfrm>
          <a:prstGeom prst="rect">
            <a:avLst/>
          </a:prstGeom>
        </p:spPr>
      </p:pic>
      <p:sp>
        <p:nvSpPr>
          <p:cNvPr id="5" name="TextBox 4">
            <a:extLst>
              <a:ext uri="{FF2B5EF4-FFF2-40B4-BE49-F238E27FC236}">
                <a16:creationId xmlns:a16="http://schemas.microsoft.com/office/drawing/2014/main" id="{8A4A76B3-9AD1-4150-ABEC-C634A1E6A958}"/>
              </a:ext>
            </a:extLst>
          </p:cNvPr>
          <p:cNvSpPr txBox="1"/>
          <p:nvPr/>
        </p:nvSpPr>
        <p:spPr>
          <a:xfrm>
            <a:off x="2434129" y="891995"/>
            <a:ext cx="2901395" cy="3785652"/>
          </a:xfrm>
          <a:prstGeom prst="rect">
            <a:avLst/>
          </a:prstGeom>
          <a:noFill/>
        </p:spPr>
        <p:txBody>
          <a:bodyPr wrap="square" rtlCol="0">
            <a:spAutoFit/>
          </a:bodyPr>
          <a:lstStyle/>
          <a:p>
            <a:pPr algn="ctr"/>
            <a:r>
              <a:rPr lang="en-US" sz="2400" dirty="0">
                <a:solidFill>
                  <a:schemeClr val="bg1"/>
                </a:solidFill>
              </a:rPr>
              <a:t>This Cleaning Checklist has been created as a reminder of items that require particular attention and is not intended to be a complete list</a:t>
            </a:r>
          </a:p>
          <a:p>
            <a:pPr algn="ctr"/>
            <a:endParaRPr lang="en-US" sz="2400" dirty="0">
              <a:solidFill>
                <a:schemeClr val="bg1"/>
              </a:solidFill>
            </a:endParaRPr>
          </a:p>
          <a:p>
            <a:pPr algn="ctr"/>
            <a:r>
              <a:rPr lang="en-US" sz="2400" dirty="0">
                <a:solidFill>
                  <a:schemeClr val="bg1"/>
                </a:solidFill>
              </a:rPr>
              <a:t>It should be used to provide guidance</a:t>
            </a:r>
          </a:p>
        </p:txBody>
      </p:sp>
    </p:spTree>
    <p:extLst>
      <p:ext uri="{BB962C8B-B14F-4D97-AF65-F5344CB8AC3E}">
        <p14:creationId xmlns:p14="http://schemas.microsoft.com/office/powerpoint/2010/main" val="565193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AFC6CF-8990-4963-A346-35B457245090}"/>
              </a:ext>
            </a:extLst>
          </p:cNvPr>
          <p:cNvPicPr>
            <a:picLocks noChangeAspect="1"/>
          </p:cNvPicPr>
          <p:nvPr/>
        </p:nvPicPr>
        <p:blipFill rotWithShape="1">
          <a:blip r:embed="rId3">
            <a:extLst>
              <a:ext uri="{28A0092B-C50C-407E-A947-70E740481C1C}">
                <a14:useLocalDpi xmlns:a14="http://schemas.microsoft.com/office/drawing/2010/main" val="0"/>
              </a:ext>
            </a:extLst>
          </a:blip>
          <a:srcRect r="12755"/>
          <a:stretch/>
        </p:blipFill>
        <p:spPr>
          <a:xfrm>
            <a:off x="1974320" y="3807102"/>
            <a:ext cx="7231537" cy="1350110"/>
          </a:xfrm>
          <a:prstGeom prst="rect">
            <a:avLst/>
          </a:prstGeom>
        </p:spPr>
      </p:pic>
      <p:pic>
        <p:nvPicPr>
          <p:cNvPr id="7" name="Picture 6">
            <a:extLst>
              <a:ext uri="{FF2B5EF4-FFF2-40B4-BE49-F238E27FC236}">
                <a16:creationId xmlns:a16="http://schemas.microsoft.com/office/drawing/2014/main" id="{675ED5AA-6F82-48B7-8593-FC15C73BA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130" y="88476"/>
            <a:ext cx="6771727" cy="1840143"/>
          </a:xfrm>
          <a:prstGeom prst="rect">
            <a:avLst/>
          </a:prstGeom>
        </p:spPr>
      </p:pic>
      <p:pic>
        <p:nvPicPr>
          <p:cNvPr id="13" name="Picture 12">
            <a:extLst>
              <a:ext uri="{FF2B5EF4-FFF2-40B4-BE49-F238E27FC236}">
                <a16:creationId xmlns:a16="http://schemas.microsoft.com/office/drawing/2014/main" id="{542A9373-2B14-420C-9520-98092E16BB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27" t="52969" r="14367" b="25746"/>
          <a:stretch/>
        </p:blipFill>
        <p:spPr>
          <a:xfrm>
            <a:off x="2586835" y="1665066"/>
            <a:ext cx="6402662" cy="1350110"/>
          </a:xfrm>
          <a:prstGeom prst="rect">
            <a:avLst/>
          </a:prstGeom>
          <a:ln>
            <a:noFill/>
          </a:ln>
          <a:effectLst>
            <a:softEdge rad="112500"/>
          </a:effectLst>
        </p:spPr>
      </p:pic>
      <p:pic>
        <p:nvPicPr>
          <p:cNvPr id="17" name="Picture 16">
            <a:extLst>
              <a:ext uri="{FF2B5EF4-FFF2-40B4-BE49-F238E27FC236}">
                <a16:creationId xmlns:a16="http://schemas.microsoft.com/office/drawing/2014/main" id="{9885A30D-F774-4210-8D9C-804C02BB8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5021" y="2939586"/>
            <a:ext cx="3589367" cy="1131246"/>
          </a:xfrm>
          <a:prstGeom prst="rect">
            <a:avLst/>
          </a:prstGeom>
        </p:spPr>
      </p:pic>
    </p:spTree>
    <p:extLst>
      <p:ext uri="{BB962C8B-B14F-4D97-AF65-F5344CB8AC3E}">
        <p14:creationId xmlns:p14="http://schemas.microsoft.com/office/powerpoint/2010/main" val="1844116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DECB-D3B1-471D-9802-15706AD6E73A}"/>
              </a:ext>
            </a:extLst>
          </p:cNvPr>
          <p:cNvSpPr>
            <a:spLocks noGrp="1"/>
          </p:cNvSpPr>
          <p:nvPr>
            <p:ph type="title"/>
          </p:nvPr>
        </p:nvSpPr>
        <p:spPr>
          <a:xfrm>
            <a:off x="2586834" y="433880"/>
            <a:ext cx="6557165" cy="725349"/>
          </a:xfrm>
        </p:spPr>
        <p:txBody>
          <a:bodyPr>
            <a:noAutofit/>
          </a:bodyPr>
          <a:lstStyle/>
          <a:p>
            <a:r>
              <a:rPr lang="en-US" sz="3000" b="1" dirty="0"/>
              <a:t>Contact me with Questions or Concerns</a:t>
            </a:r>
          </a:p>
        </p:txBody>
      </p:sp>
      <p:sp>
        <p:nvSpPr>
          <p:cNvPr id="3" name="Content Placeholder 2">
            <a:extLst>
              <a:ext uri="{FF2B5EF4-FFF2-40B4-BE49-F238E27FC236}">
                <a16:creationId xmlns:a16="http://schemas.microsoft.com/office/drawing/2014/main" id="{FBDF29A9-5EA8-4E8C-AF81-4C73DB8181CD}"/>
              </a:ext>
            </a:extLst>
          </p:cNvPr>
          <p:cNvSpPr>
            <a:spLocks noGrp="1"/>
          </p:cNvSpPr>
          <p:nvPr>
            <p:ph idx="1"/>
          </p:nvPr>
        </p:nvSpPr>
        <p:spPr>
          <a:xfrm>
            <a:off x="2434130" y="1197405"/>
            <a:ext cx="6709869" cy="3511061"/>
          </a:xfrm>
        </p:spPr>
        <p:txBody>
          <a:bodyPr>
            <a:normAutofit fontScale="77500" lnSpcReduction="20000"/>
          </a:bodyPr>
          <a:lstStyle/>
          <a:p>
            <a:pPr marL="0" indent="0">
              <a:buNone/>
            </a:pPr>
            <a:r>
              <a:rPr lang="en-US" dirty="0"/>
              <a:t>Laurie A. Pimentel, Executive Director</a:t>
            </a:r>
          </a:p>
          <a:p>
            <a:pPr marL="0" indent="0">
              <a:buNone/>
            </a:pPr>
            <a:r>
              <a:rPr lang="en-US" dirty="0"/>
              <a:t>260 Ocean Grove Avenue</a:t>
            </a:r>
          </a:p>
          <a:p>
            <a:pPr marL="0" indent="0">
              <a:buNone/>
            </a:pPr>
            <a:r>
              <a:rPr lang="en-US" dirty="0"/>
              <a:t>Swansea, MA 02777</a:t>
            </a:r>
          </a:p>
          <a:p>
            <a:pPr marL="0" indent="0">
              <a:buNone/>
            </a:pPr>
            <a:r>
              <a:rPr lang="en-US" dirty="0"/>
              <a:t>Email:  </a:t>
            </a:r>
            <a:r>
              <a:rPr lang="en-US"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lpimentel@town.Swansea.ma.us</a:t>
            </a:r>
            <a:endParaRPr lang="en-US" dirty="0">
              <a:solidFill>
                <a:schemeClr val="accent1">
                  <a:lumMod val="40000"/>
                  <a:lumOff val="60000"/>
                </a:schemeClr>
              </a:solidFill>
            </a:endParaRPr>
          </a:p>
          <a:p>
            <a:pPr marL="0" indent="0">
              <a:buNone/>
            </a:pPr>
            <a:r>
              <a:rPr lang="en-US" dirty="0"/>
              <a:t>Phone:  508-676-1831</a:t>
            </a:r>
          </a:p>
          <a:p>
            <a:pPr marL="0" indent="0">
              <a:buNone/>
            </a:pPr>
            <a:endParaRPr lang="en-US" dirty="0"/>
          </a:p>
          <a:p>
            <a:pPr>
              <a:buFont typeface="Wingdings" panose="05000000000000000000" pitchFamily="2" charset="2"/>
              <a:buChar char="Ø"/>
            </a:pPr>
            <a:r>
              <a:rPr lang="en-US" dirty="0"/>
              <a:t>Additional departmental training and guidance will be provided</a:t>
            </a:r>
          </a:p>
          <a:p>
            <a:pPr>
              <a:buFont typeface="Wingdings" panose="05000000000000000000" pitchFamily="2" charset="2"/>
              <a:buChar char="Ø"/>
            </a:pPr>
            <a:r>
              <a:rPr lang="en-US" dirty="0"/>
              <a:t>Protocols subject to change to comply with CDC &amp; BOH guidelines</a:t>
            </a:r>
          </a:p>
        </p:txBody>
      </p:sp>
    </p:spTree>
    <p:extLst>
      <p:ext uri="{BB962C8B-B14F-4D97-AF65-F5344CB8AC3E}">
        <p14:creationId xmlns:p14="http://schemas.microsoft.com/office/powerpoint/2010/main" val="141511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54EE-4166-4CBD-99FB-1BFDA652DD10}"/>
              </a:ext>
            </a:extLst>
          </p:cNvPr>
          <p:cNvSpPr>
            <a:spLocks noGrp="1"/>
          </p:cNvSpPr>
          <p:nvPr>
            <p:ph type="title"/>
          </p:nvPr>
        </p:nvSpPr>
        <p:spPr>
          <a:xfrm>
            <a:off x="2555815" y="-133810"/>
            <a:ext cx="6108200" cy="725349"/>
          </a:xfrm>
        </p:spPr>
        <p:txBody>
          <a:bodyPr/>
          <a:lstStyle/>
          <a:p>
            <a:r>
              <a:rPr lang="en-US" dirty="0"/>
              <a:t>Reducing the Risk</a:t>
            </a:r>
          </a:p>
        </p:txBody>
      </p:sp>
      <p:sp>
        <p:nvSpPr>
          <p:cNvPr id="3" name="Content Placeholder 2">
            <a:extLst>
              <a:ext uri="{FF2B5EF4-FFF2-40B4-BE49-F238E27FC236}">
                <a16:creationId xmlns:a16="http://schemas.microsoft.com/office/drawing/2014/main" id="{E1312D65-7A95-450C-BF2A-321704F97FE9}"/>
              </a:ext>
            </a:extLst>
          </p:cNvPr>
          <p:cNvSpPr>
            <a:spLocks noGrp="1"/>
          </p:cNvSpPr>
          <p:nvPr>
            <p:ph idx="1"/>
          </p:nvPr>
        </p:nvSpPr>
        <p:spPr>
          <a:xfrm>
            <a:off x="2586834" y="591539"/>
            <a:ext cx="6566315" cy="4116927"/>
          </a:xfrm>
        </p:spPr>
        <p:txBody>
          <a:bodyPr>
            <a:normAutofit lnSpcReduction="10000"/>
          </a:bodyPr>
          <a:lstStyle/>
          <a:p>
            <a:pPr>
              <a:buFont typeface="Wingdings" panose="05000000000000000000" pitchFamily="2" charset="2"/>
              <a:buChar char="Ø"/>
            </a:pPr>
            <a:r>
              <a:rPr lang="en-US" dirty="0"/>
              <a:t>We ALL have a personal responsibility and moral obligation to minimize risk and exposure</a:t>
            </a:r>
          </a:p>
          <a:p>
            <a:pPr>
              <a:buFont typeface="Wingdings" panose="05000000000000000000" pitchFamily="2" charset="2"/>
              <a:buChar char="Ø"/>
            </a:pPr>
            <a:r>
              <a:rPr lang="en-US" dirty="0"/>
              <a:t>EACH of us MUST do our part to:</a:t>
            </a:r>
          </a:p>
          <a:p>
            <a:pPr lvl="1"/>
            <a:r>
              <a:rPr lang="en-US" dirty="0"/>
              <a:t>Reduce risks to our health and our families</a:t>
            </a:r>
          </a:p>
          <a:p>
            <a:pPr lvl="1"/>
            <a:r>
              <a:rPr lang="en-US" dirty="0"/>
              <a:t>Reduce risk to our clients/participants Reduce risk to co-workers &amp; their families</a:t>
            </a:r>
          </a:p>
          <a:p>
            <a:pPr marL="0" indent="0">
              <a:buNone/>
            </a:pPr>
            <a:endParaRPr lang="en-US" dirty="0"/>
          </a:p>
        </p:txBody>
      </p:sp>
      <p:sp>
        <p:nvSpPr>
          <p:cNvPr id="6" name="Rectangle 5">
            <a:extLst>
              <a:ext uri="{FF2B5EF4-FFF2-40B4-BE49-F238E27FC236}">
                <a16:creationId xmlns:a16="http://schemas.microsoft.com/office/drawing/2014/main" id="{91487D9C-9B51-4EF3-9237-8E7AB1C40069}"/>
              </a:ext>
            </a:extLst>
          </p:cNvPr>
          <p:cNvSpPr/>
          <p:nvPr/>
        </p:nvSpPr>
        <p:spPr>
          <a:xfrm>
            <a:off x="143555" y="2877160"/>
            <a:ext cx="2901395" cy="205971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E0686C-7386-4148-96C2-C55E20ABB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4" y="2924383"/>
            <a:ext cx="2624272" cy="2090647"/>
          </a:xfrm>
          <a:prstGeom prst="rect">
            <a:avLst/>
          </a:prstGeom>
        </p:spPr>
      </p:pic>
    </p:spTree>
    <p:extLst>
      <p:ext uri="{BB962C8B-B14F-4D97-AF65-F5344CB8AC3E}">
        <p14:creationId xmlns:p14="http://schemas.microsoft.com/office/powerpoint/2010/main" val="8188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1B91-8A47-4C5C-932C-0962F4831092}"/>
              </a:ext>
            </a:extLst>
          </p:cNvPr>
          <p:cNvSpPr>
            <a:spLocks noGrp="1"/>
          </p:cNvSpPr>
          <p:nvPr>
            <p:ph type="title"/>
          </p:nvPr>
        </p:nvSpPr>
        <p:spPr>
          <a:xfrm>
            <a:off x="2586835" y="-138764"/>
            <a:ext cx="6108200" cy="725349"/>
          </a:xfrm>
        </p:spPr>
        <p:txBody>
          <a:bodyPr>
            <a:normAutofit/>
          </a:bodyPr>
          <a:lstStyle/>
          <a:p>
            <a:r>
              <a:rPr lang="en-US" sz="3000" dirty="0"/>
              <a:t>Examine Your Role in “New Normal”</a:t>
            </a:r>
          </a:p>
        </p:txBody>
      </p:sp>
      <p:sp>
        <p:nvSpPr>
          <p:cNvPr id="3" name="Content Placeholder 2">
            <a:extLst>
              <a:ext uri="{FF2B5EF4-FFF2-40B4-BE49-F238E27FC236}">
                <a16:creationId xmlns:a16="http://schemas.microsoft.com/office/drawing/2014/main" id="{BA264A38-6A8B-444F-8004-CB5FCFFB9C2C}"/>
              </a:ext>
            </a:extLst>
          </p:cNvPr>
          <p:cNvSpPr>
            <a:spLocks noGrp="1"/>
          </p:cNvSpPr>
          <p:nvPr>
            <p:ph idx="1"/>
          </p:nvPr>
        </p:nvSpPr>
        <p:spPr>
          <a:xfrm>
            <a:off x="2434130" y="433880"/>
            <a:ext cx="6709869" cy="4581149"/>
          </a:xfrm>
        </p:spPr>
        <p:txBody>
          <a:bodyPr>
            <a:normAutofit/>
          </a:bodyPr>
          <a:lstStyle/>
          <a:p>
            <a:pPr>
              <a:buFont typeface="Wingdings" panose="05000000000000000000" pitchFamily="2" charset="2"/>
              <a:buChar char="Ø"/>
            </a:pPr>
            <a:r>
              <a:rPr lang="en-US" dirty="0"/>
              <a:t>Training will educate you on new protocols</a:t>
            </a:r>
          </a:p>
          <a:p>
            <a:pPr>
              <a:buFont typeface="Wingdings" panose="05000000000000000000" pitchFamily="2" charset="2"/>
              <a:buChar char="Ø"/>
            </a:pPr>
            <a:r>
              <a:rPr lang="en-US" dirty="0"/>
              <a:t>TEAM EFFORT important &amp; required!!</a:t>
            </a:r>
          </a:p>
          <a:p>
            <a:pPr>
              <a:buFont typeface="Wingdings" panose="05000000000000000000" pitchFamily="2" charset="2"/>
              <a:buChar char="Ø"/>
            </a:pPr>
            <a:r>
              <a:rPr lang="en-US" dirty="0"/>
              <a:t>Protocols demand more from all of us.  </a:t>
            </a:r>
          </a:p>
          <a:p>
            <a:pPr marL="0" indent="0">
              <a:buNone/>
            </a:pPr>
            <a:r>
              <a:rPr lang="en-US" sz="2600" b="1" dirty="0">
                <a:solidFill>
                  <a:srgbClr val="C00000"/>
                </a:solidFill>
              </a:rPr>
              <a:t>NOTE:  As we go through the training, consider:</a:t>
            </a:r>
          </a:p>
          <a:p>
            <a:pPr lvl="1">
              <a:buFont typeface="Arial" panose="020B0604020202020204" pitchFamily="34" charset="0"/>
              <a:buChar char="•"/>
            </a:pPr>
            <a:r>
              <a:rPr lang="en-US" sz="2400" dirty="0"/>
              <a:t>Your willingness/ability to adapt/commit</a:t>
            </a:r>
          </a:p>
          <a:p>
            <a:pPr lvl="1">
              <a:buFont typeface="Arial" panose="020B0604020202020204" pitchFamily="34" charset="0"/>
              <a:buChar char="•"/>
            </a:pPr>
            <a:r>
              <a:rPr lang="en-US" sz="2400" dirty="0"/>
              <a:t>Shortcuts: compromise safety to you &amp; others</a:t>
            </a:r>
          </a:p>
          <a:p>
            <a:pPr lvl="1">
              <a:buFont typeface="Arial" panose="020B0604020202020204" pitchFamily="34" charset="0"/>
              <a:buChar char="•"/>
            </a:pPr>
            <a:r>
              <a:rPr lang="en-US" sz="2400" dirty="0"/>
              <a:t>Agreeing to commit holds us to new standards</a:t>
            </a:r>
          </a:p>
          <a:p>
            <a:pPr lvl="1">
              <a:buFont typeface="Arial" panose="020B0604020202020204" pitchFamily="34" charset="0"/>
              <a:buChar char="•"/>
            </a:pPr>
            <a:r>
              <a:rPr lang="en-US" sz="2400" dirty="0"/>
              <a:t>For the safety of ALL, they are NOT optional</a:t>
            </a:r>
          </a:p>
        </p:txBody>
      </p:sp>
      <p:pic>
        <p:nvPicPr>
          <p:cNvPr id="6" name="Picture 5">
            <a:extLst>
              <a:ext uri="{FF2B5EF4-FFF2-40B4-BE49-F238E27FC236}">
                <a16:creationId xmlns:a16="http://schemas.microsoft.com/office/drawing/2014/main" id="{ADF534AB-AA4D-4146-9E30-D83FBE6EB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40" y="2685145"/>
            <a:ext cx="2828925" cy="1143000"/>
          </a:xfrm>
          <a:prstGeom prst="rect">
            <a:avLst/>
          </a:prstGeom>
        </p:spPr>
      </p:pic>
    </p:spTree>
    <p:extLst>
      <p:ext uri="{BB962C8B-B14F-4D97-AF65-F5344CB8AC3E}">
        <p14:creationId xmlns:p14="http://schemas.microsoft.com/office/powerpoint/2010/main" val="62870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1B91-8A47-4C5C-932C-0962F4831092}"/>
              </a:ext>
            </a:extLst>
          </p:cNvPr>
          <p:cNvSpPr>
            <a:spLocks noGrp="1"/>
          </p:cNvSpPr>
          <p:nvPr>
            <p:ph type="title"/>
          </p:nvPr>
        </p:nvSpPr>
        <p:spPr>
          <a:xfrm>
            <a:off x="2586835" y="-138764"/>
            <a:ext cx="6108200" cy="725349"/>
          </a:xfrm>
        </p:spPr>
        <p:txBody>
          <a:bodyPr>
            <a:normAutofit/>
          </a:bodyPr>
          <a:lstStyle/>
          <a:p>
            <a:r>
              <a:rPr lang="en-US" sz="3000" dirty="0"/>
              <a:t>Examine Your Role </a:t>
            </a:r>
            <a:r>
              <a:rPr lang="en-US" sz="2000" dirty="0"/>
              <a:t>(Continued)</a:t>
            </a:r>
          </a:p>
        </p:txBody>
      </p:sp>
      <p:sp>
        <p:nvSpPr>
          <p:cNvPr id="3" name="Content Placeholder 2">
            <a:extLst>
              <a:ext uri="{FF2B5EF4-FFF2-40B4-BE49-F238E27FC236}">
                <a16:creationId xmlns:a16="http://schemas.microsoft.com/office/drawing/2014/main" id="{BA264A38-6A8B-444F-8004-CB5FCFFB9C2C}"/>
              </a:ext>
            </a:extLst>
          </p:cNvPr>
          <p:cNvSpPr>
            <a:spLocks noGrp="1"/>
          </p:cNvSpPr>
          <p:nvPr>
            <p:ph idx="1"/>
          </p:nvPr>
        </p:nvSpPr>
        <p:spPr>
          <a:xfrm>
            <a:off x="2128720" y="433880"/>
            <a:ext cx="7015279" cy="4581149"/>
          </a:xfrm>
        </p:spPr>
        <p:txBody>
          <a:bodyPr>
            <a:normAutofit fontScale="92500" lnSpcReduction="10000"/>
          </a:bodyPr>
          <a:lstStyle/>
          <a:p>
            <a:pPr lvl="1">
              <a:buFont typeface="Wingdings" panose="05000000000000000000" pitchFamily="2" charset="2"/>
              <a:buChar char="Ø"/>
            </a:pPr>
            <a:r>
              <a:rPr lang="en-US" sz="2600" dirty="0"/>
              <a:t>Understanding your role in the “new normal” </a:t>
            </a:r>
          </a:p>
          <a:p>
            <a:pPr lvl="1">
              <a:buFont typeface="Wingdings" panose="05000000000000000000" pitchFamily="2" charset="2"/>
              <a:buChar char="Ø"/>
            </a:pPr>
            <a:r>
              <a:rPr lang="en-US" sz="2600" dirty="0"/>
              <a:t>Jot down questions/concerns as we go</a:t>
            </a:r>
          </a:p>
          <a:p>
            <a:pPr lvl="2">
              <a:buFont typeface="Wingdings" panose="05000000000000000000" pitchFamily="2" charset="2"/>
              <a:buChar char="Ø"/>
            </a:pPr>
            <a:r>
              <a:rPr lang="en-US" sz="2000" dirty="0"/>
              <a:t>Think through each new protocol – Can I do this? Do I want to?</a:t>
            </a:r>
          </a:p>
          <a:p>
            <a:pPr lvl="2">
              <a:buFont typeface="Wingdings" panose="05000000000000000000" pitchFamily="2" charset="2"/>
              <a:buChar char="Ø"/>
            </a:pPr>
            <a:r>
              <a:rPr lang="en-US" sz="2000" dirty="0"/>
              <a:t>Want you to have all the information you need before you decide</a:t>
            </a:r>
          </a:p>
          <a:p>
            <a:pPr lvl="2">
              <a:buFont typeface="Wingdings" panose="05000000000000000000" pitchFamily="2" charset="2"/>
              <a:buChar char="Ø"/>
            </a:pPr>
            <a:r>
              <a:rPr lang="en-US" sz="2000" dirty="0"/>
              <a:t>Knowledge will help keep us as safe as possible</a:t>
            </a:r>
          </a:p>
          <a:p>
            <a:pPr lvl="2">
              <a:buFont typeface="Wingdings" panose="05000000000000000000" pitchFamily="2" charset="2"/>
              <a:buChar char="Ø"/>
            </a:pPr>
            <a:r>
              <a:rPr lang="en-US" sz="2000" dirty="0"/>
              <a:t>I’m available for one-on-one meetings to address concerns</a:t>
            </a:r>
          </a:p>
          <a:p>
            <a:pPr lvl="1">
              <a:buFont typeface="Wingdings" panose="05000000000000000000" pitchFamily="2" charset="2"/>
              <a:buChar char="Ø"/>
            </a:pPr>
            <a:r>
              <a:rPr lang="en-US" sz="2600" dirty="0"/>
              <a:t>We are asking A LOT of you and UNDERSTAND</a:t>
            </a:r>
            <a:r>
              <a:rPr lang="en-US" sz="2400" dirty="0"/>
              <a:t>:</a:t>
            </a:r>
          </a:p>
          <a:p>
            <a:pPr lvl="2"/>
            <a:r>
              <a:rPr lang="en-US" sz="2000" dirty="0"/>
              <a:t>If you have underlying conditions and don’t feel safe</a:t>
            </a:r>
          </a:p>
          <a:p>
            <a:pPr lvl="2"/>
            <a:r>
              <a:rPr lang="en-US" sz="2000" dirty="0"/>
              <a:t>If it’s not what you “signed up for” </a:t>
            </a:r>
          </a:p>
          <a:p>
            <a:pPr lvl="2"/>
            <a:r>
              <a:rPr lang="en-US" sz="2000" dirty="0"/>
              <a:t>Your fears &amp; concerns </a:t>
            </a:r>
          </a:p>
          <a:p>
            <a:pPr lvl="2"/>
            <a:r>
              <a:rPr lang="en-US" sz="2000" dirty="0"/>
              <a:t>It’s OK to say “I can’t do this”</a:t>
            </a:r>
          </a:p>
        </p:txBody>
      </p:sp>
      <p:pic>
        <p:nvPicPr>
          <p:cNvPr id="5" name="Picture 4">
            <a:extLst>
              <a:ext uri="{FF2B5EF4-FFF2-40B4-BE49-F238E27FC236}">
                <a16:creationId xmlns:a16="http://schemas.microsoft.com/office/drawing/2014/main" id="{84A60954-4A62-4059-B062-733345EDDB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11" t="-768" r="11025"/>
          <a:stretch/>
        </p:blipFill>
        <p:spPr>
          <a:xfrm>
            <a:off x="-9150" y="2419045"/>
            <a:ext cx="2538838" cy="1679755"/>
          </a:xfrm>
          <a:prstGeom prst="ellipse">
            <a:avLst/>
          </a:prstGeom>
          <a:ln>
            <a:noFill/>
          </a:ln>
          <a:effectLst>
            <a:softEdge rad="112500"/>
          </a:effectLst>
        </p:spPr>
      </p:pic>
    </p:spTree>
    <p:extLst>
      <p:ext uri="{BB962C8B-B14F-4D97-AF65-F5344CB8AC3E}">
        <p14:creationId xmlns:p14="http://schemas.microsoft.com/office/powerpoint/2010/main" val="17162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A8C4-837F-499E-9E28-EB6877F40F18}"/>
              </a:ext>
            </a:extLst>
          </p:cNvPr>
          <p:cNvSpPr>
            <a:spLocks noGrp="1"/>
          </p:cNvSpPr>
          <p:nvPr>
            <p:ph type="title"/>
          </p:nvPr>
        </p:nvSpPr>
        <p:spPr>
          <a:xfrm>
            <a:off x="2586835" y="-24235"/>
            <a:ext cx="6108200" cy="725349"/>
          </a:xfrm>
        </p:spPr>
        <p:txBody>
          <a:bodyPr/>
          <a:lstStyle/>
          <a:p>
            <a:r>
              <a:rPr lang="en-US" dirty="0"/>
              <a:t>New Entrance Protocol</a:t>
            </a:r>
          </a:p>
        </p:txBody>
      </p:sp>
      <p:sp>
        <p:nvSpPr>
          <p:cNvPr id="3" name="Content Placeholder 2">
            <a:extLst>
              <a:ext uri="{FF2B5EF4-FFF2-40B4-BE49-F238E27FC236}">
                <a16:creationId xmlns:a16="http://schemas.microsoft.com/office/drawing/2014/main" id="{61AB1C54-963E-4C65-B429-D4A84EAA789D}"/>
              </a:ext>
            </a:extLst>
          </p:cNvPr>
          <p:cNvSpPr>
            <a:spLocks noGrp="1"/>
          </p:cNvSpPr>
          <p:nvPr>
            <p:ph idx="1"/>
          </p:nvPr>
        </p:nvSpPr>
        <p:spPr>
          <a:xfrm>
            <a:off x="3096706" y="586585"/>
            <a:ext cx="6047294" cy="4428445"/>
          </a:xfrm>
        </p:spPr>
        <p:txBody>
          <a:bodyPr>
            <a:normAutofit/>
          </a:bodyPr>
          <a:lstStyle/>
          <a:p>
            <a:pPr>
              <a:buFont typeface="Wingdings" panose="05000000000000000000" pitchFamily="2" charset="2"/>
              <a:buChar char="Ø"/>
            </a:pPr>
            <a:r>
              <a:rPr lang="en-US" sz="2600" dirty="0"/>
              <a:t>EMA/BOH – New entrance &amp; traffic flow</a:t>
            </a:r>
          </a:p>
          <a:p>
            <a:pPr lvl="1">
              <a:buFont typeface="Arial" panose="020B0604020202020204" pitchFamily="34" charset="0"/>
              <a:buChar char="•"/>
            </a:pPr>
            <a:r>
              <a:rPr lang="en-US" sz="2400" dirty="0"/>
              <a:t>Will include new signage &amp; markings</a:t>
            </a:r>
          </a:p>
          <a:p>
            <a:pPr>
              <a:buFont typeface="Wingdings" panose="05000000000000000000" pitchFamily="2" charset="2"/>
              <a:buChar char="Ø"/>
            </a:pPr>
            <a:r>
              <a:rPr lang="en-US" sz="2600" dirty="0"/>
              <a:t>Administrative Entrance Door </a:t>
            </a:r>
            <a:r>
              <a:rPr lang="en-US" sz="2000" dirty="0"/>
              <a:t>(Stairs Area)</a:t>
            </a:r>
          </a:p>
          <a:p>
            <a:pPr>
              <a:buFont typeface="Wingdings" panose="05000000000000000000" pitchFamily="2" charset="2"/>
              <a:buChar char="Ø"/>
            </a:pPr>
            <a:r>
              <a:rPr lang="en-US" sz="2600" dirty="0"/>
              <a:t>Handicap ramp accessible if necessary</a:t>
            </a:r>
          </a:p>
          <a:p>
            <a:pPr lvl="1">
              <a:buFont typeface="Arial" panose="020B0604020202020204" pitchFamily="34" charset="0"/>
              <a:buChar char="•"/>
            </a:pPr>
            <a:r>
              <a:rPr lang="en-US" sz="2400" dirty="0"/>
              <a:t>Travel across deck </a:t>
            </a:r>
            <a:r>
              <a:rPr lang="en-US" sz="1800" dirty="0"/>
              <a:t>(Enter at the </a:t>
            </a:r>
            <a:r>
              <a:rPr lang="en-US" sz="1800" u="sng" dirty="0"/>
              <a:t>NEW ENTRANCE)</a:t>
            </a:r>
          </a:p>
          <a:p>
            <a:pPr>
              <a:buFont typeface="Wingdings" panose="05000000000000000000" pitchFamily="2" charset="2"/>
              <a:buChar char="Ø"/>
            </a:pPr>
            <a:r>
              <a:rPr lang="en-US" sz="2600" b="1" u="sng" dirty="0"/>
              <a:t>SIGN IN</a:t>
            </a:r>
            <a:r>
              <a:rPr lang="en-US" sz="2600" dirty="0"/>
              <a:t> with staff </a:t>
            </a:r>
            <a:r>
              <a:rPr lang="en-US" sz="1800" dirty="0"/>
              <a:t>(Administration Office Door)</a:t>
            </a:r>
          </a:p>
          <a:p>
            <a:pPr>
              <a:buFont typeface="Wingdings" panose="05000000000000000000" pitchFamily="2" charset="2"/>
              <a:buChar char="Ø"/>
            </a:pPr>
            <a:r>
              <a:rPr lang="en-US" sz="2600" dirty="0"/>
              <a:t>No more than 2 people in entry way at one time – Social Distance</a:t>
            </a:r>
          </a:p>
          <a:p>
            <a:pPr>
              <a:buFont typeface="Wingdings" panose="05000000000000000000" pitchFamily="2" charset="2"/>
              <a:buChar char="Ø"/>
            </a:pPr>
            <a:r>
              <a:rPr lang="en-US" sz="2600" dirty="0"/>
              <a:t>Deck will be marked for others waiting</a:t>
            </a:r>
          </a:p>
        </p:txBody>
      </p:sp>
      <p:pic>
        <p:nvPicPr>
          <p:cNvPr id="5" name="Picture 4">
            <a:extLst>
              <a:ext uri="{FF2B5EF4-FFF2-40B4-BE49-F238E27FC236}">
                <a16:creationId xmlns:a16="http://schemas.microsoft.com/office/drawing/2014/main" id="{974E6D65-FA20-4804-BD72-30BC6BA0B3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20" r="15089"/>
          <a:stretch/>
        </p:blipFill>
        <p:spPr>
          <a:xfrm>
            <a:off x="0" y="1178316"/>
            <a:ext cx="3244982" cy="3244981"/>
          </a:xfrm>
          <a:prstGeom prst="rect">
            <a:avLst/>
          </a:prstGeom>
          <a:ln>
            <a:noFill/>
          </a:ln>
          <a:effectLst>
            <a:softEdge rad="112500"/>
          </a:effectLst>
        </p:spPr>
      </p:pic>
    </p:spTree>
    <p:extLst>
      <p:ext uri="{BB962C8B-B14F-4D97-AF65-F5344CB8AC3E}">
        <p14:creationId xmlns:p14="http://schemas.microsoft.com/office/powerpoint/2010/main" val="300847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A8C4-837F-499E-9E28-EB6877F40F18}"/>
              </a:ext>
            </a:extLst>
          </p:cNvPr>
          <p:cNvSpPr>
            <a:spLocks noGrp="1"/>
          </p:cNvSpPr>
          <p:nvPr>
            <p:ph type="title"/>
          </p:nvPr>
        </p:nvSpPr>
        <p:spPr>
          <a:xfrm>
            <a:off x="2739540" y="-75605"/>
            <a:ext cx="5955495" cy="725349"/>
          </a:xfrm>
        </p:spPr>
        <p:txBody>
          <a:bodyPr/>
          <a:lstStyle/>
          <a:p>
            <a:r>
              <a:rPr lang="en-US" dirty="0"/>
              <a:t>New Admittance Protocol</a:t>
            </a:r>
          </a:p>
        </p:txBody>
      </p:sp>
      <p:sp>
        <p:nvSpPr>
          <p:cNvPr id="3" name="Content Placeholder 2">
            <a:extLst>
              <a:ext uri="{FF2B5EF4-FFF2-40B4-BE49-F238E27FC236}">
                <a16:creationId xmlns:a16="http://schemas.microsoft.com/office/drawing/2014/main" id="{61AB1C54-963E-4C65-B429-D4A84EAA789D}"/>
              </a:ext>
            </a:extLst>
          </p:cNvPr>
          <p:cNvSpPr>
            <a:spLocks noGrp="1"/>
          </p:cNvSpPr>
          <p:nvPr>
            <p:ph idx="1"/>
          </p:nvPr>
        </p:nvSpPr>
        <p:spPr>
          <a:xfrm>
            <a:off x="2463669" y="433880"/>
            <a:ext cx="6709870" cy="2871567"/>
          </a:xfrm>
        </p:spPr>
        <p:txBody>
          <a:bodyPr>
            <a:normAutofit fontScale="92500"/>
          </a:bodyPr>
          <a:lstStyle/>
          <a:p>
            <a:pPr>
              <a:buFont typeface="Wingdings" panose="05000000000000000000" pitchFamily="2" charset="2"/>
              <a:buChar char="Ø"/>
            </a:pPr>
            <a:r>
              <a:rPr lang="en-US" sz="2600" dirty="0"/>
              <a:t>Preadmittance screening is required</a:t>
            </a:r>
          </a:p>
          <a:p>
            <a:pPr>
              <a:buFont typeface="Wingdings" panose="05000000000000000000" pitchFamily="2" charset="2"/>
              <a:buChar char="Ø"/>
            </a:pPr>
            <a:r>
              <a:rPr lang="en-US" sz="2600" dirty="0"/>
              <a:t>Temperature will be taken</a:t>
            </a:r>
          </a:p>
          <a:p>
            <a:pPr>
              <a:buFont typeface="Wingdings" panose="05000000000000000000" pitchFamily="2" charset="2"/>
              <a:buChar char="Ø"/>
            </a:pPr>
            <a:r>
              <a:rPr lang="en-US" sz="2600" dirty="0"/>
              <a:t>Contact Tracing Log will be kept</a:t>
            </a:r>
          </a:p>
          <a:p>
            <a:pPr>
              <a:buFont typeface="Wingdings" panose="05000000000000000000" pitchFamily="2" charset="2"/>
              <a:buChar char="Ø"/>
            </a:pPr>
            <a:r>
              <a:rPr lang="en-US" sz="2600" dirty="0"/>
              <a:t>Time Clock use suspended until further notice</a:t>
            </a:r>
          </a:p>
          <a:p>
            <a:pPr>
              <a:buFont typeface="Wingdings" panose="05000000000000000000" pitchFamily="2" charset="2"/>
              <a:buChar char="Ø"/>
            </a:pPr>
            <a:r>
              <a:rPr lang="en-US" sz="2600" dirty="0"/>
              <a:t>Limit items brought in from home (Less is better)</a:t>
            </a:r>
          </a:p>
          <a:p>
            <a:pPr>
              <a:buFont typeface="Wingdings" panose="05000000000000000000" pitchFamily="2" charset="2"/>
              <a:buChar char="Ø"/>
            </a:pPr>
            <a:r>
              <a:rPr lang="en-US" sz="2600" dirty="0"/>
              <a:t>Lower level to remain CLOSED</a:t>
            </a:r>
          </a:p>
        </p:txBody>
      </p:sp>
      <p:pic>
        <p:nvPicPr>
          <p:cNvPr id="6" name="Picture 5">
            <a:extLst>
              <a:ext uri="{FF2B5EF4-FFF2-40B4-BE49-F238E27FC236}">
                <a16:creationId xmlns:a16="http://schemas.microsoft.com/office/drawing/2014/main" id="{4D2F3A48-E207-40D1-BFBE-56E4325CC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93" y="3305448"/>
            <a:ext cx="4869308" cy="1731106"/>
          </a:xfrm>
          <a:prstGeom prst="rect">
            <a:avLst/>
          </a:prstGeom>
          <a:ln>
            <a:noFill/>
          </a:ln>
          <a:effectLst>
            <a:softEdge rad="112500"/>
          </a:effectLst>
        </p:spPr>
      </p:pic>
    </p:spTree>
    <p:extLst>
      <p:ext uri="{BB962C8B-B14F-4D97-AF65-F5344CB8AC3E}">
        <p14:creationId xmlns:p14="http://schemas.microsoft.com/office/powerpoint/2010/main" val="349163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4411</Words>
  <Application>Microsoft Office PowerPoint</Application>
  <PresentationFormat>On-screen Show (16:9)</PresentationFormat>
  <Paragraphs>407</Paragraphs>
  <Slides>44</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Office Theme</vt:lpstr>
      <vt:lpstr>Our Path to Re-Opening SAFELY:  You’re the key</vt:lpstr>
      <vt:lpstr>What happened?  Why did we close and why for so long?</vt:lpstr>
      <vt:lpstr>PowerPoint Presentation</vt:lpstr>
      <vt:lpstr>Senior Population among those most vulnerable </vt:lpstr>
      <vt:lpstr>Reducing the Risk</vt:lpstr>
      <vt:lpstr>Examine Your Role in “New Normal”</vt:lpstr>
      <vt:lpstr>Examine Your Role (Continued)</vt:lpstr>
      <vt:lpstr>New Entrance Protocol</vt:lpstr>
      <vt:lpstr>New Admittance Protocol</vt:lpstr>
      <vt:lpstr>Screening Questions FOR ALL</vt:lpstr>
      <vt:lpstr>Education, Tools &amp; Supplies</vt:lpstr>
      <vt:lpstr>PowerPoint Presentation</vt:lpstr>
      <vt:lpstr>MANDATORY SAFETY STANDARDS</vt:lpstr>
      <vt:lpstr>Enhanced Safety Measures - One</vt:lpstr>
      <vt:lpstr>Enhanced Safety Measures - Two</vt:lpstr>
      <vt:lpstr>Enhanced Safety Measures - Three</vt:lpstr>
      <vt:lpstr>Enhanced Safety Measures - Three</vt:lpstr>
      <vt:lpstr>PowerPoint Presentation</vt:lpstr>
      <vt:lpstr>Enhanced Safety Measures - Four</vt:lpstr>
      <vt:lpstr>Enhanced Safety Measures - Five</vt:lpstr>
      <vt:lpstr>Rolling out our Plan - Slowly</vt:lpstr>
      <vt:lpstr>Programming Changes</vt:lpstr>
      <vt:lpstr>Be Alert</vt:lpstr>
      <vt:lpstr>Staff Concerns &amp; Considerations</vt:lpstr>
      <vt:lpstr>TRANSPORTATION</vt:lpstr>
      <vt:lpstr>Van Driver Mandatory Requirements</vt:lpstr>
      <vt:lpstr>Changes in Transportation</vt:lpstr>
      <vt:lpstr>Changes in Transportation (Continued)</vt:lpstr>
      <vt:lpstr>SUPPORTIVE DAY PROGRAM (SDP)</vt:lpstr>
      <vt:lpstr>PowerPoint Presentation</vt:lpstr>
      <vt:lpstr>PowerPoint Presentation</vt:lpstr>
      <vt:lpstr>PowerPoint Presentation</vt:lpstr>
      <vt:lpstr>Review Hygiene Protocols with Staff</vt:lpstr>
      <vt:lpstr>PowerPoint Presentation</vt:lpstr>
      <vt:lpstr>What to do if you or family member are sick?</vt:lpstr>
      <vt:lpstr>PowerPoint Presentation</vt:lpstr>
      <vt:lpstr>What to do if you or family member are sick?</vt:lpstr>
      <vt:lpstr>Enhanced Safety Measures</vt:lpstr>
      <vt:lpstr>PowerPoint Presentation</vt:lpstr>
      <vt:lpstr>Additional Considerations</vt:lpstr>
      <vt:lpstr>Cleaning Protocols Log</vt:lpstr>
      <vt:lpstr>Cleaning Checklist</vt:lpstr>
      <vt:lpstr>PowerPoint Presentation</vt:lpstr>
      <vt:lpstr>Contact me with 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2020-06-19T19:32:26Z</dcterms:modified>
</cp:coreProperties>
</file>