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9" r:id="rId4"/>
    <p:sldId id="258" r:id="rId5"/>
    <p:sldId id="259" r:id="rId6"/>
    <p:sldId id="264" r:id="rId7"/>
    <p:sldId id="270" r:id="rId8"/>
    <p:sldId id="260" r:id="rId9"/>
    <p:sldId id="266" r:id="rId10"/>
    <p:sldId id="261" r:id="rId11"/>
    <p:sldId id="262"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9496"/>
    <a:srgbClr val="3757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14" autoAdjust="0"/>
    <p:restoredTop sz="94660"/>
  </p:normalViewPr>
  <p:slideViewPr>
    <p:cSldViewPr snapToGrid="0">
      <p:cViewPr varScale="1">
        <p:scale>
          <a:sx n="87" d="100"/>
          <a:sy n="87" d="100"/>
        </p:scale>
        <p:origin x="90" y="1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6580C-60E9-4B75-A589-780EAA199159}" type="datetimeFigureOut">
              <a:rPr lang="en-US" smtClean="0"/>
              <a:t>8/13/2020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15529-BF85-4F01-827F-C39A45676834}" type="slidenum">
              <a:rPr lang="en-US" smtClean="0"/>
              <a:t>‹#›</a:t>
            </a:fld>
            <a:endParaRPr lang="en-US" dirty="0"/>
          </a:p>
        </p:txBody>
      </p:sp>
    </p:spTree>
    <p:extLst>
      <p:ext uri="{BB962C8B-B14F-4D97-AF65-F5344CB8AC3E}">
        <p14:creationId xmlns:p14="http://schemas.microsoft.com/office/powerpoint/2010/main" val="269595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685800" y="1143000"/>
            <a:ext cx="5486400" cy="3086100"/>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85575">
              <a:spcBef>
                <a:spcPct val="30000"/>
              </a:spcBef>
              <a:defRPr sz="1300">
                <a:solidFill>
                  <a:schemeClr val="tx1"/>
                </a:solidFill>
                <a:latin typeface="Arial" panose="020B0604020202020204" pitchFamily="34" charset="0"/>
                <a:cs typeface="Arial" panose="020B0604020202020204" pitchFamily="34" charset="0"/>
              </a:defRPr>
            </a:lvl1pPr>
            <a:lvl2pPr marL="856753" indent="-326382" defTabSz="1085575">
              <a:spcBef>
                <a:spcPct val="30000"/>
              </a:spcBef>
              <a:defRPr sz="1300">
                <a:solidFill>
                  <a:schemeClr val="tx1"/>
                </a:solidFill>
                <a:latin typeface="Arial" panose="020B0604020202020204" pitchFamily="34" charset="0"/>
                <a:cs typeface="Arial" panose="020B0604020202020204" pitchFamily="34" charset="0"/>
              </a:defRPr>
            </a:lvl2pPr>
            <a:lvl3pPr marL="1319718" indent="-260751" defTabSz="1085575">
              <a:spcBef>
                <a:spcPct val="30000"/>
              </a:spcBef>
              <a:defRPr sz="1300">
                <a:solidFill>
                  <a:schemeClr val="tx1"/>
                </a:solidFill>
                <a:latin typeface="Arial" panose="020B0604020202020204" pitchFamily="34" charset="0"/>
                <a:cs typeface="Arial" panose="020B0604020202020204" pitchFamily="34" charset="0"/>
              </a:defRPr>
            </a:lvl3pPr>
            <a:lvl4pPr marL="1850090" indent="-260751" defTabSz="1085575">
              <a:spcBef>
                <a:spcPct val="30000"/>
              </a:spcBef>
              <a:defRPr sz="1300">
                <a:solidFill>
                  <a:schemeClr val="tx1"/>
                </a:solidFill>
                <a:latin typeface="Arial" panose="020B0604020202020204" pitchFamily="34" charset="0"/>
                <a:cs typeface="Arial" panose="020B0604020202020204" pitchFamily="34" charset="0"/>
              </a:defRPr>
            </a:lvl4pPr>
            <a:lvl5pPr marL="2380459" indent="-260751" defTabSz="1085575">
              <a:spcBef>
                <a:spcPct val="30000"/>
              </a:spcBef>
              <a:defRPr sz="1300">
                <a:solidFill>
                  <a:schemeClr val="tx1"/>
                </a:solidFill>
                <a:latin typeface="Arial" panose="020B0604020202020204" pitchFamily="34" charset="0"/>
                <a:cs typeface="Arial" panose="020B0604020202020204" pitchFamily="34" charset="0"/>
              </a:defRPr>
            </a:lvl5pPr>
            <a:lvl6pPr marL="2891318" indent="-260751" defTabSz="1085575"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402178" indent="-260751" defTabSz="1085575"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913037" indent="-260751" defTabSz="1085575"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423896" indent="-260751" defTabSz="1085575"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8FB28E32-0A93-4FFC-9F74-E803ADCD1A6A}" type="slidenum">
              <a:rPr lang="en-US" altLang="en-US" sz="1500">
                <a:ea typeface="MS PGothic" panose="020B0600070205080204" pitchFamily="34" charset="-128"/>
              </a:rPr>
              <a:pPr>
                <a:spcBef>
                  <a:spcPct val="0"/>
                </a:spcBef>
              </a:pPr>
              <a:t>13</a:t>
            </a:fld>
            <a:endParaRPr lang="en-US" altLang="en-US" sz="1500" dirty="0">
              <a:ea typeface="MS PGothic" panose="020B0600070205080204" pitchFamily="34" charset="-128"/>
            </a:endParaRPr>
          </a:p>
        </p:txBody>
      </p:sp>
      <p:sp>
        <p:nvSpPr>
          <p:cNvPr id="2" name="Footer Placeholder 1"/>
          <p:cNvSpPr>
            <a:spLocks noGrp="1"/>
          </p:cNvSpPr>
          <p:nvPr>
            <p:ph type="ftr" sz="quarter" idx="10"/>
          </p:nvPr>
        </p:nvSpPr>
        <p:spPr/>
        <p:txBody>
          <a:bodyPr/>
          <a:lstStyle/>
          <a:p>
            <a:r>
              <a:rPr lang="en-US" dirty="0" smtClean="0"/>
              <a:t>Copyright © 2017 KP Law, P.C. - All Rights Reserved.</a:t>
            </a:r>
            <a:endParaRPr lang="en-US" dirty="0"/>
          </a:p>
        </p:txBody>
      </p:sp>
    </p:spTree>
    <p:extLst>
      <p:ext uri="{BB962C8B-B14F-4D97-AF65-F5344CB8AC3E}">
        <p14:creationId xmlns:p14="http://schemas.microsoft.com/office/powerpoint/2010/main" val="416740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77561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330648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6657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76885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63232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126442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143449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151291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20000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101711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037177-6E84-4C58-A7CD-951FA4CCCE6F}" type="datetimeFigureOut">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61482B-6BBF-4AC0-A4BF-4D6CD0521443}" type="slidenum">
              <a:rPr lang="en-US" smtClean="0"/>
              <a:t>‹#›</a:t>
            </a:fld>
            <a:endParaRPr lang="en-US" dirty="0"/>
          </a:p>
        </p:txBody>
      </p:sp>
    </p:spTree>
    <p:extLst>
      <p:ext uri="{BB962C8B-B14F-4D97-AF65-F5344CB8AC3E}">
        <p14:creationId xmlns:p14="http://schemas.microsoft.com/office/powerpoint/2010/main" val="32738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37177-6E84-4C58-A7CD-951FA4CCCE6F}" type="datetimeFigureOut">
              <a:rPr lang="en-US" smtClean="0"/>
              <a:t>8/13/2020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1482B-6BBF-4AC0-A4BF-4D6CD0521443}" type="slidenum">
              <a:rPr lang="en-US" smtClean="0"/>
              <a:t>‹#›</a:t>
            </a:fld>
            <a:endParaRPr lang="en-US" dirty="0"/>
          </a:p>
        </p:txBody>
      </p:sp>
    </p:spTree>
    <p:extLst>
      <p:ext uri="{BB962C8B-B14F-4D97-AF65-F5344CB8AC3E}">
        <p14:creationId xmlns:p14="http://schemas.microsoft.com/office/powerpoint/2010/main" val="2719796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3" y="213534"/>
            <a:ext cx="12202784" cy="1790700"/>
          </a:xfrm>
        </p:spPr>
        <p:txBody>
          <a:bodyPr>
            <a:normAutofit/>
          </a:bodyPr>
          <a:lstStyle/>
          <a:p>
            <a:r>
              <a:rPr lang="en-US" sz="4800" dirty="0">
                <a:solidFill>
                  <a:srgbClr val="375786"/>
                </a:solidFill>
                <a:effectLst>
                  <a:outerShdw blurRad="50800" dist="38100" dir="2700000" algn="tl" rotWithShape="0">
                    <a:prstClr val="black">
                      <a:alpha val="40000"/>
                    </a:prstClr>
                  </a:outerShdw>
                </a:effectLst>
                <a:latin typeface="Franklin Gothic Demi" panose="020B0703020102020204" pitchFamily="34" charset="0"/>
              </a:rPr>
              <a:t>Municipal Tort Liability Training</a:t>
            </a:r>
            <a:br>
              <a:rPr lang="en-US" sz="4800" dirty="0">
                <a:solidFill>
                  <a:srgbClr val="375786"/>
                </a:solidFill>
                <a:effectLst>
                  <a:outerShdw blurRad="50800" dist="38100" dir="2700000" algn="tl" rotWithShape="0">
                    <a:prstClr val="black">
                      <a:alpha val="40000"/>
                    </a:prstClr>
                  </a:outerShdw>
                </a:effectLst>
                <a:latin typeface="Franklin Gothic Demi" panose="020B0703020102020204" pitchFamily="34" charset="0"/>
              </a:rPr>
            </a:br>
            <a:r>
              <a:rPr lang="en-US" sz="4800" dirty="0">
                <a:solidFill>
                  <a:srgbClr val="375786"/>
                </a:solidFill>
                <a:effectLst>
                  <a:outerShdw blurRad="50800" dist="38100" dir="2700000" algn="tl" rotWithShape="0">
                    <a:prstClr val="black">
                      <a:alpha val="40000"/>
                    </a:prstClr>
                  </a:outerShdw>
                </a:effectLst>
                <a:latin typeface="Franklin Gothic Demi" panose="020B0703020102020204" pitchFamily="34" charset="0"/>
              </a:rPr>
              <a:t>for Massachusetts Councils on Aging</a:t>
            </a:r>
          </a:p>
        </p:txBody>
      </p:sp>
      <p:sp>
        <p:nvSpPr>
          <p:cNvPr id="3" name="Subtitle 2"/>
          <p:cNvSpPr>
            <a:spLocks noGrp="1"/>
          </p:cNvSpPr>
          <p:nvPr>
            <p:ph type="subTitle" idx="1"/>
          </p:nvPr>
        </p:nvSpPr>
        <p:spPr>
          <a:xfrm>
            <a:off x="-10784" y="2831634"/>
            <a:ext cx="12192000" cy="2158912"/>
          </a:xfrm>
        </p:spPr>
        <p:txBody>
          <a:bodyPr>
            <a:normAutofit/>
          </a:bodyPr>
          <a:lstStyle/>
          <a:p>
            <a:r>
              <a:rPr lang="en-US" sz="3600" dirty="0">
                <a:solidFill>
                  <a:srgbClr val="FFC000"/>
                </a:solidFill>
                <a:effectLst>
                  <a:outerShdw blurRad="50800" dist="38100" dir="2700000" algn="tl" rotWithShape="0">
                    <a:prstClr val="black">
                      <a:alpha val="40000"/>
                    </a:prstClr>
                  </a:outerShdw>
                </a:effectLst>
              </a:rPr>
              <a:t>Presented By </a:t>
            </a:r>
            <a:r>
              <a:rPr lang="en-US" sz="3600" dirty="0" smtClean="0">
                <a:solidFill>
                  <a:srgbClr val="FFC000"/>
                </a:solidFill>
                <a:effectLst>
                  <a:outerShdw blurRad="50800" dist="38100" dir="2700000" algn="tl" rotWithShape="0">
                    <a:prstClr val="black">
                      <a:alpha val="40000"/>
                    </a:prstClr>
                  </a:outerShdw>
                </a:effectLst>
              </a:rPr>
              <a:t>Attorneys Deborah </a:t>
            </a:r>
            <a:r>
              <a:rPr lang="en-US" sz="3600" dirty="0">
                <a:solidFill>
                  <a:srgbClr val="FFC000"/>
                </a:solidFill>
                <a:effectLst>
                  <a:outerShdw blurRad="50800" dist="38100" dir="2700000" algn="tl" rotWithShape="0">
                    <a:prstClr val="black">
                      <a:alpha val="40000"/>
                    </a:prstClr>
                  </a:outerShdw>
                </a:effectLst>
              </a:rPr>
              <a:t>I. Ecker &amp; Janelle M. Austin</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4" y="5282005"/>
            <a:ext cx="12202784" cy="1575995"/>
          </a:xfrm>
          <a:prstGeom prst="rect">
            <a:avLst/>
          </a:prstGeom>
        </p:spPr>
      </p:pic>
      <p:sp>
        <p:nvSpPr>
          <p:cNvPr id="6" name="Rectangle 5"/>
          <p:cNvSpPr/>
          <p:nvPr/>
        </p:nvSpPr>
        <p:spPr>
          <a:xfrm>
            <a:off x="4527615" y="4405771"/>
            <a:ext cx="3125985" cy="584775"/>
          </a:xfrm>
          <a:prstGeom prst="rect">
            <a:avLst/>
          </a:prstGeom>
        </p:spPr>
        <p:txBody>
          <a:bodyPr wrap="none">
            <a:spAutoFit/>
          </a:bodyPr>
          <a:lstStyle/>
          <a:p>
            <a:pPr algn="ctr"/>
            <a:r>
              <a:rPr lang="en-US" sz="3200" dirty="0">
                <a:solidFill>
                  <a:schemeClr val="accent1"/>
                </a:solidFill>
                <a:effectLst>
                  <a:outerShdw blurRad="50800" dist="38100" dir="2700000" algn="tl" rotWithShape="0">
                    <a:prstClr val="black">
                      <a:alpha val="40000"/>
                    </a:prstClr>
                  </a:outerShdw>
                </a:effectLst>
                <a:latin typeface="Franklin Gothic Medium" panose="020B0603020102020204" pitchFamily="34" charset="0"/>
              </a:rPr>
              <a:t>August </a:t>
            </a:r>
            <a:r>
              <a:rPr lang="en-US" sz="3200" dirty="0" smtClean="0">
                <a:solidFill>
                  <a:schemeClr val="accent1"/>
                </a:solidFill>
                <a:effectLst>
                  <a:outerShdw blurRad="50800" dist="38100" dir="2700000" algn="tl" rotWithShape="0">
                    <a:prstClr val="black">
                      <a:alpha val="40000"/>
                    </a:prstClr>
                  </a:outerShdw>
                </a:effectLst>
                <a:latin typeface="Franklin Gothic Medium" panose="020B0603020102020204" pitchFamily="34" charset="0"/>
              </a:rPr>
              <a:t>17</a:t>
            </a:r>
            <a:r>
              <a:rPr lang="en-US" sz="3200" dirty="0">
                <a:solidFill>
                  <a:schemeClr val="accent1"/>
                </a:solidFill>
                <a:effectLst>
                  <a:outerShdw blurRad="50800" dist="38100" dir="2700000" algn="tl" rotWithShape="0">
                    <a:prstClr val="black">
                      <a:alpha val="40000"/>
                    </a:prstClr>
                  </a:outerShdw>
                </a:effectLst>
                <a:latin typeface="Franklin Gothic Medium" panose="020B0603020102020204" pitchFamily="34" charset="0"/>
              </a:rPr>
              <a:t>, 2020</a:t>
            </a:r>
          </a:p>
        </p:txBody>
      </p:sp>
    </p:spTree>
    <p:extLst>
      <p:ext uri="{BB962C8B-B14F-4D97-AF65-F5344CB8AC3E}">
        <p14:creationId xmlns:p14="http://schemas.microsoft.com/office/powerpoint/2010/main" val="1246460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19" y="0"/>
            <a:ext cx="10515600" cy="1325563"/>
          </a:xfrm>
        </p:spPr>
        <p:txBody>
          <a:bodyPr>
            <a:normAutofit/>
          </a:bodyPr>
          <a:lstStyle/>
          <a:p>
            <a:r>
              <a:rPr lang="en-US" sz="3800" b="1" dirty="0" smtClean="0">
                <a:effectLst>
                  <a:outerShdw blurRad="38100" dist="38100" dir="2700000" algn="tl">
                    <a:srgbClr val="000000">
                      <a:alpha val="43137"/>
                    </a:srgbClr>
                  </a:outerShdw>
                </a:effectLst>
                <a:latin typeface="Bookman Old Style" panose="02050604050505020204" pitchFamily="18" charset="0"/>
              </a:rPr>
              <a:t>Waivers from Liability – </a:t>
            </a:r>
            <a:br>
              <a:rPr lang="en-US" sz="3800" b="1" dirty="0" smtClean="0">
                <a:effectLst>
                  <a:outerShdw blurRad="38100" dist="38100" dir="2700000" algn="tl">
                    <a:srgbClr val="000000">
                      <a:alpha val="43137"/>
                    </a:srgbClr>
                  </a:outerShdw>
                </a:effectLst>
                <a:latin typeface="Bookman Old Style" panose="02050604050505020204" pitchFamily="18" charset="0"/>
              </a:rPr>
            </a:br>
            <a:r>
              <a:rPr lang="en-US" sz="3800" b="1" u="sng" dirty="0" smtClean="0">
                <a:effectLst>
                  <a:outerShdw blurRad="38100" dist="38100" dir="2700000" algn="tl">
                    <a:srgbClr val="000000">
                      <a:alpha val="43137"/>
                    </a:srgbClr>
                  </a:outerShdw>
                </a:effectLst>
                <a:latin typeface="Bookman Old Style" panose="02050604050505020204" pitchFamily="18" charset="0"/>
              </a:rPr>
              <a:t>COVID-19 Minimizing Liability</a:t>
            </a:r>
            <a:endParaRPr lang="en-US" sz="38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sz="3000" dirty="0" smtClean="0"/>
              <a:t>To minimize potential liability, Councils on Aging may require that individual sign waivers/releases prior to participating in activities. </a:t>
            </a:r>
          </a:p>
          <a:p>
            <a:r>
              <a:rPr lang="en-US" sz="3000" dirty="0" smtClean="0"/>
              <a:t>A </a:t>
            </a:r>
            <a:r>
              <a:rPr lang="en-US" sz="3000" b="1" dirty="0" smtClean="0"/>
              <a:t>COVID-19 specific waiver </a:t>
            </a:r>
            <a:r>
              <a:rPr lang="en-US" sz="3000" dirty="0" smtClean="0"/>
              <a:t>may, in additional to general release language, include that the program participant acknowledges the risk of contracting COVID-19 and waives any and all claims the participant may have against the Council on Aging and the municipality in general for contracting COVID-19 by any participation in activities sponsored by the Council on Aging. </a:t>
            </a: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2229"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ovid-19: The world’s unprecedented experiment | GroundU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61470" y="-55679"/>
            <a:ext cx="2943615" cy="1376269"/>
          </a:xfrm>
          <a:prstGeom prst="rect">
            <a:avLst/>
          </a:prstGeom>
        </p:spPr>
      </p:pic>
    </p:spTree>
    <p:extLst>
      <p:ext uri="{BB962C8B-B14F-4D97-AF65-F5344CB8AC3E}">
        <p14:creationId xmlns:p14="http://schemas.microsoft.com/office/powerpoint/2010/main" val="1270442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Insurance Coverage</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2457413" y="1779589"/>
            <a:ext cx="9367157" cy="4242254"/>
          </a:xfrm>
        </p:spPr>
        <p:txBody>
          <a:bodyPr/>
          <a:lstStyle/>
          <a:p>
            <a:r>
              <a:rPr lang="en-US" sz="3000" dirty="0" smtClean="0"/>
              <a:t>Prior to sponsoring an activity, the Council on Aging should check with the municipality’s insurance carrier to determine whether any claims arising from an individual participation in the sponsored activity is covered by insurance policies.</a:t>
            </a:r>
          </a:p>
          <a:p>
            <a:r>
              <a:rPr lang="en-US" sz="3000" dirty="0"/>
              <a:t>We also recommend that you review such waiver forms/programming with the City/Town’s insurer.</a:t>
            </a:r>
          </a:p>
          <a:p>
            <a:pPr marL="0" indent="0">
              <a:buNone/>
            </a:pPr>
            <a:r>
              <a:rPr lang="en-US" dirty="0" smtClean="0"/>
              <a:t> </a:t>
            </a:r>
            <a:endParaRPr lang="en-US"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2235"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File:Document-passed.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398" y="1779589"/>
            <a:ext cx="2343749" cy="2432957"/>
          </a:xfrm>
          <a:prstGeom prst="rect">
            <a:avLst/>
          </a:prstGeom>
        </p:spPr>
      </p:pic>
    </p:spTree>
    <p:extLst>
      <p:ext uri="{BB962C8B-B14F-4D97-AF65-F5344CB8AC3E}">
        <p14:creationId xmlns:p14="http://schemas.microsoft.com/office/powerpoint/2010/main" val="353145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Bookman Old Style" panose="02050604050505020204" pitchFamily="18" charset="0"/>
              </a:rPr>
              <a:t>Use of Material From Other Sources-</a:t>
            </a:r>
            <a:r>
              <a:rPr lang="en-US" sz="3600" b="1" u="sng" dirty="0" smtClean="0">
                <a:effectLst>
                  <a:outerShdw blurRad="38100" dist="38100" dir="2700000" algn="tl">
                    <a:srgbClr val="000000">
                      <a:alpha val="43137"/>
                    </a:srgbClr>
                  </a:outerShdw>
                </a:effectLst>
                <a:latin typeface="Bookman Old Style" panose="02050604050505020204" pitchFamily="18" charset="0"/>
              </a:rPr>
              <a:t>Liability Considerations</a:t>
            </a:r>
            <a:endParaRPr lang="en-US" sz="36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838200" y="2149474"/>
            <a:ext cx="10515600" cy="4351338"/>
          </a:xfrm>
        </p:spPr>
        <p:txBody>
          <a:bodyPr/>
          <a:lstStyle/>
          <a:p>
            <a:r>
              <a:rPr lang="en-US" sz="3000" dirty="0" smtClean="0"/>
              <a:t>When using statements from documents, the author of the document being distributed must cite to the source of the quote and/or idea so as not to be accused of plagiarism.</a:t>
            </a:r>
          </a:p>
          <a:p>
            <a:r>
              <a:rPr lang="en-US" sz="3000" dirty="0" smtClean="0"/>
              <a:t>Material that is subject to copyright ©, cannot be re-published without permission from the holder of the copyright. </a:t>
            </a:r>
          </a:p>
          <a:p>
            <a:r>
              <a:rPr lang="en-US" sz="3000" dirty="0" smtClean="0"/>
              <a:t>This often applies to material such as music, movies or videos of exercise classes. </a:t>
            </a:r>
          </a:p>
          <a:p>
            <a:endParaRPr lang="en-US"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32270"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190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subTitle" idx="1"/>
          </p:nvPr>
        </p:nvSpPr>
        <p:spPr>
          <a:xfrm>
            <a:off x="0" y="1085677"/>
            <a:ext cx="12192000" cy="4524315"/>
          </a:xfrm>
          <a:solidFill>
            <a:srgbClr val="375786"/>
          </a:solidFill>
        </p:spPr>
        <p:txBody>
          <a:bodyPr wrap="square" rtlCol="0">
            <a:spAutoFit/>
          </a:bodyPr>
          <a:lstStyle/>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anose="02020404030301010803" pitchFamily="18" charset="0"/>
              </a:rPr>
              <a:t>Deborah I. Ecker, Esq.</a:t>
            </a:r>
          </a:p>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anose="02020404030301010803" pitchFamily="18" charset="0"/>
              </a:rPr>
              <a:t>Janelle M. Austin, Esq.</a:t>
            </a:r>
          </a:p>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anose="02020404030301010803" pitchFamily="18" charset="0"/>
              </a:rPr>
              <a:t>KP Law, P.C.</a:t>
            </a:r>
          </a:p>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anose="02020404030301010803" pitchFamily="18" charset="0"/>
              </a:rPr>
              <a:t>101 Arch Street, 12</a:t>
            </a:r>
            <a:r>
              <a:rPr lang="en-US" altLang="en-US" sz="3200" b="1" baseline="30000" dirty="0">
                <a:solidFill>
                  <a:schemeClr val="accent1">
                    <a:lumMod val="40000"/>
                    <a:lumOff val="60000"/>
                  </a:schemeClr>
                </a:solidFill>
                <a:latin typeface="Garamond" pitchFamily="18" charset="0"/>
              </a:rPr>
              <a:t>th</a:t>
            </a:r>
            <a:r>
              <a:rPr lang="en-US" altLang="en-US" sz="3200" b="1" dirty="0">
                <a:solidFill>
                  <a:schemeClr val="accent1">
                    <a:lumMod val="40000"/>
                    <a:lumOff val="60000"/>
                  </a:schemeClr>
                </a:solidFill>
                <a:latin typeface="Garamond" pitchFamily="18" charset="0"/>
              </a:rPr>
              <a:t> Floor</a:t>
            </a:r>
          </a:p>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itchFamily="18" charset="0"/>
              </a:rPr>
              <a:t>Boston, MA 02110</a:t>
            </a:r>
          </a:p>
          <a:p>
            <a:pPr marL="342892">
              <a:spcBef>
                <a:spcPct val="0"/>
              </a:spcBef>
              <a:buClr>
                <a:schemeClr val="tx1">
                  <a:shade val="95000"/>
                </a:schemeClr>
              </a:buClr>
              <a:defRPr/>
            </a:pPr>
            <a:r>
              <a:rPr lang="en-US" altLang="en-US" sz="3200" b="1" dirty="0">
                <a:solidFill>
                  <a:schemeClr val="accent1">
                    <a:lumMod val="40000"/>
                    <a:lumOff val="60000"/>
                  </a:schemeClr>
                </a:solidFill>
                <a:latin typeface="Garamond" pitchFamily="18" charset="0"/>
              </a:rPr>
              <a:t>(617) </a:t>
            </a:r>
            <a:r>
              <a:rPr lang="en-US" altLang="en-US" sz="3200" b="1" dirty="0" smtClean="0">
                <a:solidFill>
                  <a:schemeClr val="accent1">
                    <a:lumMod val="40000"/>
                    <a:lumOff val="60000"/>
                  </a:schemeClr>
                </a:solidFill>
                <a:latin typeface="Garamond" pitchFamily="18" charset="0"/>
              </a:rPr>
              <a:t>556-0007</a:t>
            </a:r>
          </a:p>
          <a:p>
            <a:pPr marL="342892">
              <a:spcBef>
                <a:spcPct val="0"/>
              </a:spcBef>
              <a:buClr>
                <a:schemeClr val="tx1">
                  <a:shade val="95000"/>
                </a:schemeClr>
              </a:buClr>
              <a:defRPr/>
            </a:pPr>
            <a:r>
              <a:rPr lang="en-US" altLang="en-US" sz="3200" b="1" dirty="0" smtClean="0">
                <a:solidFill>
                  <a:schemeClr val="accent1">
                    <a:lumMod val="40000"/>
                    <a:lumOff val="60000"/>
                  </a:schemeClr>
                </a:solidFill>
                <a:latin typeface="Garamond" pitchFamily="18" charset="0"/>
              </a:rPr>
              <a:t>decker@k-plaw.com</a:t>
            </a:r>
          </a:p>
          <a:p>
            <a:pPr marL="342892">
              <a:spcBef>
                <a:spcPct val="0"/>
              </a:spcBef>
              <a:buClr>
                <a:schemeClr val="tx1">
                  <a:shade val="95000"/>
                </a:schemeClr>
              </a:buClr>
              <a:defRPr/>
            </a:pPr>
            <a:r>
              <a:rPr lang="en-US" altLang="en-US" sz="3200" b="1" dirty="0" smtClean="0">
                <a:solidFill>
                  <a:schemeClr val="accent1">
                    <a:lumMod val="40000"/>
                    <a:lumOff val="60000"/>
                  </a:schemeClr>
                </a:solidFill>
                <a:latin typeface="Garamond" pitchFamily="18" charset="0"/>
              </a:rPr>
              <a:t>jaustin@k-plaw.com</a:t>
            </a:r>
            <a:endParaRPr lang="en-US" altLang="en-US" sz="3200" b="1" dirty="0">
              <a:solidFill>
                <a:schemeClr val="accent1">
                  <a:lumMod val="40000"/>
                  <a:lumOff val="60000"/>
                </a:schemeClr>
              </a:solidFill>
              <a:latin typeface="Garamond" pitchFamily="18" charset="0"/>
            </a:endParaRPr>
          </a:p>
          <a:p>
            <a:pPr marL="342892">
              <a:spcBef>
                <a:spcPct val="0"/>
              </a:spcBef>
              <a:buClr>
                <a:schemeClr val="tx1">
                  <a:shade val="95000"/>
                </a:schemeClr>
              </a:buClr>
              <a:defRPr/>
            </a:pPr>
            <a:r>
              <a:rPr lang="en-US" altLang="en-US" sz="3200" b="1" u="sng" dirty="0">
                <a:solidFill>
                  <a:schemeClr val="accent1">
                    <a:lumMod val="40000"/>
                    <a:lumOff val="60000"/>
                  </a:schemeClr>
                </a:solidFill>
                <a:latin typeface="Garamond" pitchFamily="18" charset="0"/>
              </a:rPr>
              <a:t>www.k-plaw.com</a:t>
            </a:r>
            <a:r>
              <a:rPr lang="en-US" altLang="en-US" sz="3200" b="1" dirty="0">
                <a:solidFill>
                  <a:schemeClr val="accent1">
                    <a:lumMod val="40000"/>
                    <a:lumOff val="60000"/>
                  </a:schemeClr>
                </a:solidFill>
                <a:latin typeface="Garamond" pitchFamily="18" charset="0"/>
              </a:rPr>
              <a:t> </a:t>
            </a:r>
          </a:p>
          <a:p>
            <a:pPr>
              <a:spcBef>
                <a:spcPct val="0"/>
              </a:spcBef>
              <a:buClr>
                <a:schemeClr val="tx1">
                  <a:shade val="95000"/>
                </a:schemeClr>
              </a:buClr>
              <a:defRPr/>
            </a:pPr>
            <a:endParaRPr lang="en-US" altLang="en-US" sz="3200" dirty="0">
              <a:solidFill>
                <a:schemeClr val="bg1">
                  <a:lumMod val="50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83399"/>
            <a:ext cx="12192000" cy="1574602"/>
          </a:xfrm>
          <a:prstGeom prst="rect">
            <a:avLst/>
          </a:prstGeom>
        </p:spPr>
      </p:pic>
      <p:sp>
        <p:nvSpPr>
          <p:cNvPr id="3" name="Rectangle 2"/>
          <p:cNvSpPr/>
          <p:nvPr/>
        </p:nvSpPr>
        <p:spPr>
          <a:xfrm>
            <a:off x="1524000" y="245447"/>
            <a:ext cx="9144000" cy="840230"/>
          </a:xfrm>
          <a:prstGeom prst="rect">
            <a:avLst/>
          </a:prstGeom>
        </p:spPr>
        <p:txBody>
          <a:bodyPr wrap="square">
            <a:spAutoFit/>
          </a:bodyPr>
          <a:lstStyle/>
          <a:p>
            <a:pPr algn="ctr">
              <a:lnSpc>
                <a:spcPct val="90000"/>
              </a:lnSpc>
              <a:spcBef>
                <a:spcPct val="0"/>
              </a:spcBef>
            </a:pPr>
            <a:r>
              <a:rPr lang="en-US" altLang="en-US" sz="5400" b="1" dirty="0">
                <a:solidFill>
                  <a:srgbClr val="375786"/>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Any questions?</a:t>
            </a:r>
          </a:p>
        </p:txBody>
      </p:sp>
    </p:spTree>
    <p:extLst>
      <p:ext uri="{BB962C8B-B14F-4D97-AF65-F5344CB8AC3E}">
        <p14:creationId xmlns:p14="http://schemas.microsoft.com/office/powerpoint/2010/main" val="231224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Disclaimer</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lstStyle/>
          <a:p>
            <a:pPr>
              <a:spcBef>
                <a:spcPct val="0"/>
              </a:spcBef>
              <a:buNone/>
              <a:defRPr/>
            </a:pPr>
            <a:r>
              <a:rPr lang="en-US" altLang="en-US" dirty="0" smtClean="0"/>
              <a:t>   </a:t>
            </a:r>
            <a:r>
              <a:rPr lang="en-US" altLang="en-US" sz="3000" dirty="0" smtClean="0"/>
              <a:t>This </a:t>
            </a:r>
            <a:r>
              <a:rPr lang="en-US" altLang="en-US" sz="3000" dirty="0"/>
              <a:t>information is provided as a service by KP Law, P.C.  This information is general in nature and does not, and is not intended to, constitute legal advice.  Neither the provision nor receipt of this information creates an attorney-client relationship between the presenter and the recipient.  You are advised not to take, or to refrain from taking, any action based on this information without consulting your legal counsel about the specific issue(s).</a:t>
            </a:r>
          </a:p>
          <a:p>
            <a:pPr lvl="1"/>
            <a:endParaRPr lang="en-US"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44100"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9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a:effectLst>
                  <a:outerShdw blurRad="38100" dist="38100" dir="2700000" algn="tl">
                    <a:srgbClr val="000000">
                      <a:alpha val="43137"/>
                    </a:srgbClr>
                  </a:outerShdw>
                </a:effectLst>
                <a:latin typeface="Bookman Old Style" panose="02050604050505020204" pitchFamily="18" charset="0"/>
              </a:rPr>
              <a:t>Massachusetts Tort Claims Act</a:t>
            </a: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Massachusetts General Laws c. 258, the Massachusetts Tort Claims Act (MTCA), establishes the procedure for asserting tort claims against municipalities.  </a:t>
            </a:r>
          </a:p>
          <a:p>
            <a:pPr marL="342892" lvl="1" indent="0">
              <a:buNone/>
            </a:pPr>
            <a:endParaRPr lang="en-US" dirty="0" smtClean="0">
              <a:latin typeface="Calibri" panose="020F0502020204030204" pitchFamily="34" charset="0"/>
              <a:cs typeface="Calibri" panose="020F0502020204030204" pitchFamily="34" charset="0"/>
            </a:endParaRPr>
          </a:p>
          <a:p>
            <a:pPr marL="342892" lvl="1" indent="0">
              <a:buNone/>
            </a:pPr>
            <a:r>
              <a:rPr lang="en-US" sz="2800" dirty="0" smtClean="0">
                <a:latin typeface="Calibri" panose="020F0502020204030204" pitchFamily="34" charset="0"/>
                <a:cs typeface="Calibri" panose="020F0502020204030204" pitchFamily="34" charset="0"/>
                <a:sym typeface="Wingdings" panose="05000000000000000000" pitchFamily="2" charset="2"/>
              </a:rPr>
              <a:t></a:t>
            </a:r>
            <a:r>
              <a:rPr lang="en-US" sz="2800" dirty="0" smtClean="0">
                <a:latin typeface="Calibri" panose="020F0502020204030204" pitchFamily="34" charset="0"/>
                <a:cs typeface="Calibri" panose="020F0502020204030204" pitchFamily="34" charset="0"/>
              </a:rPr>
              <a:t>All </a:t>
            </a:r>
            <a:r>
              <a:rPr lang="en-US" sz="2800" dirty="0">
                <a:latin typeface="Calibri" panose="020F0502020204030204" pitchFamily="34" charset="0"/>
                <a:cs typeface="Calibri" panose="020F0502020204030204" pitchFamily="34" charset="0"/>
              </a:rPr>
              <a:t>c</a:t>
            </a:r>
            <a:r>
              <a:rPr lang="en-US" sz="2800" dirty="0" smtClean="0">
                <a:latin typeface="Calibri" panose="020F0502020204030204" pitchFamily="34" charset="0"/>
                <a:cs typeface="Calibri" panose="020F0502020204030204" pitchFamily="34" charset="0"/>
              </a:rPr>
              <a:t>laims </a:t>
            </a:r>
            <a:r>
              <a:rPr lang="en-US" sz="2800" dirty="0">
                <a:latin typeface="Calibri" panose="020F0502020204030204" pitchFamily="34" charset="0"/>
                <a:cs typeface="Calibri" panose="020F0502020204030204" pitchFamily="34" charset="0"/>
              </a:rPr>
              <a:t>for injury or loss of property or personal injury or death caused by the negligent or wrongful act or omission of any public employee while acting within the scope of his or her employment are subject to the requirements of the MTCA.</a:t>
            </a:r>
          </a:p>
          <a:p>
            <a:pPr lvl="1"/>
            <a:endParaRPr lang="en-US"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44100" y="6195601"/>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ovie Segments for Warm-ups and Follow-ups: The Da Vinci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7140" y="658610"/>
            <a:ext cx="1206772" cy="1206774"/>
          </a:xfrm>
          <a:prstGeom prst="rect">
            <a:avLst/>
          </a:prstGeom>
        </p:spPr>
      </p:pic>
    </p:spTree>
    <p:extLst>
      <p:ext uri="{BB962C8B-B14F-4D97-AF65-F5344CB8AC3E}">
        <p14:creationId xmlns:p14="http://schemas.microsoft.com/office/powerpoint/2010/main" val="427045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Public Employer/Public Employee</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lstStyle/>
          <a:p>
            <a:r>
              <a:rPr lang="en-US" sz="2400" b="1" u="sng" dirty="0" smtClean="0"/>
              <a:t>Public Employer</a:t>
            </a:r>
            <a:endParaRPr lang="en-US" sz="2400" u="sng" dirty="0" smtClean="0"/>
          </a:p>
          <a:p>
            <a:pPr marL="342892" lvl="1" indent="0">
              <a:buNone/>
            </a:pPr>
            <a:r>
              <a:rPr lang="en-US" dirty="0" smtClean="0">
                <a:sym typeface="Wingdings" panose="05000000000000000000" pitchFamily="2" charset="2"/>
              </a:rPr>
              <a:t></a:t>
            </a:r>
            <a:r>
              <a:rPr lang="en-US" dirty="0" smtClean="0"/>
              <a:t>A public employer can be held liable for the negligence of its employees while acting within the scope of their employment.  G.L. c. 258, section 2.  Aside from cities and towns, boards committees and departments are public employers if they exercise discretion and control over public employees.</a:t>
            </a:r>
          </a:p>
          <a:p>
            <a:endParaRPr lang="en-US" sz="2400" b="1" dirty="0" smtClean="0"/>
          </a:p>
          <a:p>
            <a:r>
              <a:rPr lang="en-US" sz="2400" b="1" u="sng" dirty="0" smtClean="0"/>
              <a:t>Public Employee</a:t>
            </a:r>
          </a:p>
          <a:p>
            <a:pPr marL="342892" lvl="1" indent="0">
              <a:buNone/>
            </a:pPr>
            <a:r>
              <a:rPr lang="en-US" dirty="0" smtClean="0">
                <a:sym typeface="Wingdings" panose="05000000000000000000" pitchFamily="2" charset="2"/>
              </a:rPr>
              <a:t></a:t>
            </a:r>
            <a:r>
              <a:rPr lang="en-US" dirty="0" smtClean="0"/>
              <a:t>Public employees are immune from liability for personal injury or death caused by negligence committed within the scope of their employment.  </a:t>
            </a:r>
          </a:p>
          <a:p>
            <a:pPr marL="342892" lvl="1" indent="0">
              <a:buNone/>
            </a:pPr>
            <a:endParaRPr lang="en-US" dirty="0" smtClean="0"/>
          </a:p>
          <a:p>
            <a:pPr marL="342892" lvl="1" indent="0">
              <a:buNone/>
            </a:pPr>
            <a:endParaRPr lang="en-US" dirty="0" smtClean="0"/>
          </a:p>
          <a:p>
            <a:pPr marL="342892" lvl="1" indent="0">
              <a:buNone/>
            </a:pPr>
            <a:endParaRPr lang="en-US" dirty="0" smtClean="0"/>
          </a:p>
          <a:p>
            <a:pPr marL="342892" lvl="1" indent="0">
              <a:buNone/>
            </a:pPr>
            <a:endParaRPr lang="en-US" dirty="0"/>
          </a:p>
          <a:p>
            <a:pPr marL="342892" lvl="1" indent="0">
              <a:buNone/>
            </a:pPr>
            <a:endParaRPr lang="en-US" dirty="0" smtClean="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34339"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ikes on Caltrain - Etiquett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379553" y="358580"/>
            <a:ext cx="1572016" cy="1572016"/>
          </a:xfrm>
          <a:prstGeom prst="rect">
            <a:avLst/>
          </a:prstGeom>
        </p:spPr>
      </p:pic>
    </p:spTree>
    <p:extLst>
      <p:ext uri="{BB962C8B-B14F-4D97-AF65-F5344CB8AC3E}">
        <p14:creationId xmlns:p14="http://schemas.microsoft.com/office/powerpoint/2010/main" val="3117322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Who Is a Public Employee?</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lstStyle/>
          <a:p>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public employee is </a:t>
            </a:r>
            <a:r>
              <a:rPr lang="en-US" b="1" u="sng" dirty="0" smtClean="0">
                <a:latin typeface="Calibri" panose="020F0502020204030204" pitchFamily="34" charset="0"/>
                <a:cs typeface="Calibri" panose="020F0502020204030204" pitchFamily="34" charset="0"/>
              </a:rPr>
              <a:t>any</a:t>
            </a:r>
            <a:r>
              <a:rPr lang="en-US" dirty="0" smtClean="0">
                <a:latin typeface="Calibri" panose="020F0502020204030204" pitchFamily="34" charset="0"/>
                <a:cs typeface="Calibri" panose="020F0502020204030204" pitchFamily="34" charset="0"/>
              </a:rPr>
              <a:t> elected or appointed officer or employee of any public employer, whether serving full or part-time, temporary or permanent, compensated or uncompensated. </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Independent contractors are </a:t>
            </a:r>
            <a:r>
              <a:rPr lang="en-US" b="1" u="sng" dirty="0" smtClean="0">
                <a:latin typeface="Calibri" panose="020F0502020204030204" pitchFamily="34" charset="0"/>
                <a:cs typeface="Calibri" panose="020F0502020204030204" pitchFamily="34" charset="0"/>
              </a:rPr>
              <a:t>not</a:t>
            </a:r>
            <a:r>
              <a:rPr lang="en-US" dirty="0" smtClean="0">
                <a:latin typeface="Calibri" panose="020F0502020204030204" pitchFamily="34" charset="0"/>
                <a:cs typeface="Calibri" panose="020F0502020204030204" pitchFamily="34" charset="0"/>
              </a:rPr>
              <a:t> public employees</a:t>
            </a:r>
            <a:endParaRPr lang="en-US" dirty="0">
              <a:latin typeface="Calibri" panose="020F0502020204030204" pitchFamily="34" charset="0"/>
              <a:cs typeface="Calibri" panose="020F0502020204030204" pitchFamily="34" charset="0"/>
            </a:endParaRP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35908"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ikes on Caltrain - Etiquett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266123" y="358580"/>
            <a:ext cx="1572016" cy="1572016"/>
          </a:xfrm>
          <a:prstGeom prst="rect">
            <a:avLst/>
          </a:prstGeom>
        </p:spPr>
      </p:pic>
    </p:spTree>
    <p:extLst>
      <p:ext uri="{BB962C8B-B14F-4D97-AF65-F5344CB8AC3E}">
        <p14:creationId xmlns:p14="http://schemas.microsoft.com/office/powerpoint/2010/main" val="1059375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Council on Aging Volunteers</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lstStyle/>
          <a:p>
            <a:r>
              <a:rPr lang="en-US" sz="3000" dirty="0" smtClean="0">
                <a:latin typeface="Calibri" panose="020F0502020204030204" pitchFamily="34" charset="0"/>
                <a:cs typeface="Calibri" panose="020F0502020204030204" pitchFamily="34" charset="0"/>
              </a:rPr>
              <a:t>Volunteers </a:t>
            </a:r>
            <a:r>
              <a:rPr lang="en-US" sz="3000" b="1" u="sng" dirty="0" smtClean="0">
                <a:latin typeface="Calibri" panose="020F0502020204030204" pitchFamily="34" charset="0"/>
                <a:cs typeface="Calibri" panose="020F0502020204030204" pitchFamily="34" charset="0"/>
              </a:rPr>
              <a:t>are</a:t>
            </a:r>
            <a:r>
              <a:rPr lang="en-US" sz="3000" dirty="0" smtClean="0">
                <a:latin typeface="Calibri" panose="020F0502020204030204" pitchFamily="34" charset="0"/>
                <a:cs typeface="Calibri" panose="020F0502020204030204" pitchFamily="34" charset="0"/>
              </a:rPr>
              <a:t> considered public employees.</a:t>
            </a:r>
          </a:p>
          <a:p>
            <a:pPr marL="0" indent="0">
              <a:buNone/>
            </a:pPr>
            <a:endParaRPr lang="en-US" sz="3000" dirty="0" smtClean="0">
              <a:latin typeface="Calibri" panose="020F0502020204030204" pitchFamily="34" charset="0"/>
              <a:cs typeface="Calibri" panose="020F0502020204030204" pitchFamily="34" charset="0"/>
            </a:endParaRPr>
          </a:p>
          <a:p>
            <a:pPr lvl="1"/>
            <a:r>
              <a:rPr lang="en-US" sz="3000" b="1" u="sng" dirty="0" smtClean="0">
                <a:latin typeface="Calibri" panose="020F0502020204030204" pitchFamily="34" charset="0"/>
                <a:cs typeface="Calibri" panose="020F0502020204030204" pitchFamily="34" charset="0"/>
              </a:rPr>
              <a:t>CORI-</a:t>
            </a:r>
            <a:r>
              <a:rPr lang="en-US" sz="3000" dirty="0" smtClean="0">
                <a:latin typeface="Calibri" panose="020F0502020204030204" pitchFamily="34" charset="0"/>
                <a:cs typeface="Calibri" panose="020F0502020204030204" pitchFamily="34" charset="0"/>
              </a:rPr>
              <a:t> Employees and volunteers of Councils on Aging/Senior Centers must be CORI checked through the state’s “</a:t>
            </a:r>
            <a:r>
              <a:rPr lang="en-US" sz="3000" dirty="0" err="1" smtClean="0">
                <a:latin typeface="Calibri" panose="020F0502020204030204" pitchFamily="34" charset="0"/>
                <a:cs typeface="Calibri" panose="020F0502020204030204" pitchFamily="34" charset="0"/>
              </a:rPr>
              <a:t>iCORI</a:t>
            </a:r>
            <a:r>
              <a:rPr lang="en-US" sz="3000" dirty="0" smtClean="0">
                <a:latin typeface="Calibri" panose="020F0502020204030204" pitchFamily="34" charset="0"/>
                <a:cs typeface="Calibri" panose="020F0502020204030204" pitchFamily="34" charset="0"/>
              </a:rPr>
              <a:t>” system prior to work at a Senior Center/Council on Aging program; specific CORI requirements must be met.</a:t>
            </a:r>
          </a:p>
          <a:p>
            <a:pPr marL="342892" lvl="1" indent="0">
              <a:buNone/>
            </a:pPr>
            <a:endParaRPr lang="en-US"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2234"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heck Mark and Box by babylonica on DeviantAr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3479" y="677449"/>
            <a:ext cx="2872638" cy="1795398"/>
          </a:xfrm>
          <a:prstGeom prst="rect">
            <a:avLst/>
          </a:prstGeom>
        </p:spPr>
      </p:pic>
    </p:spTree>
    <p:extLst>
      <p:ext uri="{BB962C8B-B14F-4D97-AF65-F5344CB8AC3E}">
        <p14:creationId xmlns:p14="http://schemas.microsoft.com/office/powerpoint/2010/main" val="3463003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Independent Contractors</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gradFill>
            <a:gsLst>
              <a:gs pos="35000">
                <a:schemeClr val="accent1">
                  <a:lumMod val="5000"/>
                  <a:lumOff val="95000"/>
                </a:schemeClr>
              </a:gs>
              <a:gs pos="100000">
                <a:schemeClr val="accent1">
                  <a:lumMod val="30000"/>
                  <a:lumOff val="70000"/>
                </a:schemeClr>
              </a:gs>
            </a:gsLst>
            <a:lin ang="5400000" scaled="1"/>
          </a:gradFill>
        </p:spPr>
        <p:txBody>
          <a:bodyPr>
            <a:normAutofit/>
          </a:bodyPr>
          <a:lstStyle/>
          <a:p>
            <a:r>
              <a:rPr lang="en-US" sz="3000" dirty="0" smtClean="0">
                <a:latin typeface="Calibri" panose="020F0502020204030204" pitchFamily="34" charset="0"/>
                <a:cs typeface="Calibri" panose="020F0502020204030204" pitchFamily="34" charset="0"/>
              </a:rPr>
              <a:t>If the Council on Aging is engaging an independent contractor to lead the activity being sponsored by the Council on Aging, it should require that the independent contractor have an insurance policy to cover any potential claims that may arise from the activity if the municipalities insurance policy does not apply. </a:t>
            </a:r>
          </a:p>
          <a:p>
            <a:r>
              <a:rPr lang="en-US" sz="3000" dirty="0" smtClean="0">
                <a:latin typeface="Calibri" panose="020F0502020204030204" pitchFamily="34" charset="0"/>
                <a:cs typeface="Calibri" panose="020F0502020204030204" pitchFamily="34" charset="0"/>
              </a:rPr>
              <a:t>Best practice is to have the contractor provide a copy of the applicable insurance policy to the Council on Aging/Senior Center for its records.</a:t>
            </a:r>
            <a:endParaRPr lang="en-US" sz="3000" dirty="0">
              <a:latin typeface="Calibri" panose="020F0502020204030204" pitchFamily="34" charset="0"/>
              <a:cs typeface="Calibri" panose="020F0502020204030204" pitchFamily="34" charset="0"/>
            </a:endParaRP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2237"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153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effectLst>
                  <a:outerShdw blurRad="38100" dist="38100" dir="2700000" algn="tl">
                    <a:srgbClr val="000000">
                      <a:alpha val="43137"/>
                    </a:srgbClr>
                  </a:outerShdw>
                </a:effectLst>
                <a:latin typeface="Bookman Old Style" panose="02050604050505020204" pitchFamily="18" charset="0"/>
              </a:rPr>
              <a:t>Statutory Immunities</a:t>
            </a:r>
            <a:endParaRPr lang="en-US" sz="40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cs typeface="Calibri" panose="020F0502020204030204" pitchFamily="34" charset="0"/>
              </a:rPr>
              <a:t>The provisions of the MTCA do not apply to ten types of claims which may be brought against a municipality.  Those that may apply to functions performed by Councils on Aging include, but are not limited to the following:</a:t>
            </a:r>
          </a:p>
          <a:p>
            <a:pPr lvl="1"/>
            <a:r>
              <a:rPr lang="en-US" sz="2800" u="sng" dirty="0" smtClean="0">
                <a:latin typeface="Calibri" panose="020F0502020204030204" pitchFamily="34" charset="0"/>
                <a:cs typeface="Calibri" panose="020F0502020204030204" pitchFamily="34" charset="0"/>
              </a:rPr>
              <a:t>G.L. c. 258, Section 10</a:t>
            </a:r>
            <a:r>
              <a:rPr lang="en-US" sz="2800" u="sng" dirty="0" smtClean="0">
                <a:latin typeface="Calibri" panose="020F0502020204030204" pitchFamily="34" charset="0"/>
                <a:cs typeface="Calibri" panose="020F0502020204030204" pitchFamily="34" charset="0"/>
                <a:sym typeface="Wingdings" panose="05000000000000000000" pitchFamily="2" charset="2"/>
              </a:rPr>
              <a:t></a:t>
            </a:r>
            <a:endParaRPr lang="en-US" sz="2800" u="sng" dirty="0" smtClean="0">
              <a:latin typeface="Calibri" panose="020F0502020204030204" pitchFamily="34" charset="0"/>
              <a:cs typeface="Calibri" panose="020F0502020204030204" pitchFamily="34" charset="0"/>
            </a:endParaRPr>
          </a:p>
          <a:p>
            <a:pPr lvl="2"/>
            <a:r>
              <a:rPr lang="en-US" sz="2800" dirty="0" smtClean="0">
                <a:latin typeface="Calibri" panose="020F0502020204030204" pitchFamily="34" charset="0"/>
                <a:cs typeface="Calibri" panose="020F0502020204030204" pitchFamily="34" charset="0"/>
              </a:rPr>
              <a:t>(a) Exercise of Due Care in the Execution of the Law</a:t>
            </a:r>
          </a:p>
          <a:p>
            <a:pPr lvl="2"/>
            <a:r>
              <a:rPr lang="en-US" sz="2800" dirty="0" smtClean="0">
                <a:latin typeface="Calibri" panose="020F0502020204030204" pitchFamily="34" charset="0"/>
                <a:cs typeface="Calibri" panose="020F0502020204030204" pitchFamily="34" charset="0"/>
              </a:rPr>
              <a:t>(b) Discretionary Functions</a:t>
            </a:r>
          </a:p>
          <a:p>
            <a:pPr lvl="2"/>
            <a:r>
              <a:rPr lang="en-US" sz="2800" dirty="0" smtClean="0">
                <a:latin typeface="Calibri" panose="020F0502020204030204" pitchFamily="34" charset="0"/>
                <a:cs typeface="Calibri" panose="020F0502020204030204" pitchFamily="34" charset="0"/>
              </a:rPr>
              <a:t>(c)  Intentional Torts</a:t>
            </a:r>
          </a:p>
          <a:p>
            <a:pPr lvl="2"/>
            <a:r>
              <a:rPr lang="en-US" sz="2800" dirty="0" smtClean="0">
                <a:latin typeface="Calibri" panose="020F0502020204030204" pitchFamily="34" charset="0"/>
                <a:cs typeface="Calibri" panose="020F0502020204030204" pitchFamily="34" charset="0"/>
              </a:rPr>
              <a:t>(j)   Failure to Prevent Harm </a:t>
            </a:r>
            <a:endParaRPr lang="en-US" sz="2800" dirty="0">
              <a:latin typeface="Calibri" panose="020F0502020204030204" pitchFamily="34" charset="0"/>
              <a:cs typeface="Calibri" panose="020F0502020204030204" pitchFamily="34" charset="0"/>
            </a:endParaRP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35908"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65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vid-19: The world’s unprecedented experiment | Ground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5141" y="-55679"/>
            <a:ext cx="2943615" cy="1376269"/>
          </a:xfrm>
          <a:prstGeom prst="rect">
            <a:avLst/>
          </a:prstGeom>
        </p:spPr>
      </p:pic>
      <p:sp>
        <p:nvSpPr>
          <p:cNvPr id="2" name="Title 1"/>
          <p:cNvSpPr>
            <a:spLocks noGrp="1"/>
          </p:cNvSpPr>
          <p:nvPr>
            <p:ph type="title"/>
          </p:nvPr>
        </p:nvSpPr>
        <p:spPr>
          <a:xfrm>
            <a:off x="326572" y="41681"/>
            <a:ext cx="10515600" cy="1325563"/>
          </a:xfrm>
        </p:spPr>
        <p:txBody>
          <a:bodyPr>
            <a:normAutofit/>
          </a:bodyPr>
          <a:lstStyle/>
          <a:p>
            <a:r>
              <a:rPr lang="en-US" sz="3600" b="1" dirty="0" smtClean="0">
                <a:effectLst>
                  <a:outerShdw blurRad="38100" dist="38100" dir="2700000" algn="tl">
                    <a:srgbClr val="000000">
                      <a:alpha val="43137"/>
                    </a:srgbClr>
                  </a:outerShdw>
                </a:effectLst>
                <a:latin typeface="Bookman Old Style" panose="02050604050505020204" pitchFamily="18" charset="0"/>
              </a:rPr>
              <a:t>Potential Liability Issues Arising </a:t>
            </a:r>
            <a:br>
              <a:rPr lang="en-US" sz="3600" b="1" dirty="0" smtClean="0">
                <a:effectLst>
                  <a:outerShdw blurRad="38100" dist="38100" dir="2700000" algn="tl">
                    <a:srgbClr val="000000">
                      <a:alpha val="43137"/>
                    </a:srgbClr>
                  </a:outerShdw>
                </a:effectLst>
                <a:latin typeface="Bookman Old Style" panose="02050604050505020204" pitchFamily="18" charset="0"/>
              </a:rPr>
            </a:br>
            <a:r>
              <a:rPr lang="en-US" sz="3600" b="1" u="sng" dirty="0" smtClean="0">
                <a:effectLst>
                  <a:outerShdw blurRad="38100" dist="38100" dir="2700000" algn="tl">
                    <a:srgbClr val="000000">
                      <a:alpha val="43137"/>
                    </a:srgbClr>
                  </a:outerShdw>
                </a:effectLst>
                <a:latin typeface="Bookman Old Style" panose="02050604050505020204" pitchFamily="18" charset="0"/>
              </a:rPr>
              <a:t>from the COVID-19 Pandemic</a:t>
            </a:r>
            <a:endParaRPr lang="en-US" sz="3600" b="1" u="sng"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162837" y="1792287"/>
            <a:ext cx="11642719" cy="4351338"/>
          </a:xfrm>
        </p:spPr>
        <p:txBody>
          <a:bodyPr>
            <a:noAutofit/>
          </a:bodyPr>
          <a:lstStyle/>
          <a:p>
            <a:r>
              <a:rPr lang="en-US" sz="2200" dirty="0" smtClean="0">
                <a:latin typeface="Calibri" panose="020F0502020204030204" pitchFamily="34" charset="0"/>
                <a:cs typeface="Calibri" panose="020F0502020204030204" pitchFamily="34" charset="0"/>
              </a:rPr>
              <a:t>The current and ongoing health emergency due to the novel coronavirus (COVID-19) pandemic has created unique areas of potential liability exposure for municipalities. </a:t>
            </a:r>
          </a:p>
          <a:p>
            <a:r>
              <a:rPr lang="en-US" sz="2200" b="1" dirty="0" smtClean="0">
                <a:latin typeface="Calibri" panose="020F0502020204030204" pitchFamily="34" charset="0"/>
                <a:cs typeface="Calibri" panose="020F0502020204030204" pitchFamily="34" charset="0"/>
              </a:rPr>
              <a:t>Those include, but are not limited to</a:t>
            </a:r>
            <a:r>
              <a:rPr lang="en-US" sz="2200" dirty="0" smtClean="0">
                <a:latin typeface="Calibri" panose="020F0502020204030204" pitchFamily="34" charset="0"/>
                <a:cs typeface="Calibri" panose="020F0502020204030204" pitchFamily="34" charset="0"/>
                <a:sym typeface="Wingdings" panose="05000000000000000000" pitchFamily="2" charset="2"/>
              </a:rPr>
              <a:t></a:t>
            </a:r>
            <a:endParaRPr lang="en-US" sz="2200" dirty="0" smtClean="0">
              <a:latin typeface="Calibri" panose="020F0502020204030204" pitchFamily="34" charset="0"/>
              <a:cs typeface="Calibri" panose="020F0502020204030204" pitchFamily="34" charset="0"/>
            </a:endParaRPr>
          </a:p>
          <a:p>
            <a:pPr lvl="2"/>
            <a:r>
              <a:rPr lang="en-US" sz="2200" dirty="0" smtClean="0">
                <a:latin typeface="Calibri" panose="020F0502020204030204" pitchFamily="34" charset="0"/>
                <a:cs typeface="Calibri" panose="020F0502020204030204" pitchFamily="34" charset="0"/>
              </a:rPr>
              <a:t>Ensuring participants are medically able to participate in modified programs</a:t>
            </a:r>
          </a:p>
          <a:p>
            <a:pPr lvl="2"/>
            <a:r>
              <a:rPr lang="en-US" sz="2200" dirty="0" smtClean="0">
                <a:latin typeface="Calibri" panose="020F0502020204030204" pitchFamily="34" charset="0"/>
                <a:cs typeface="Calibri" panose="020F0502020204030204" pitchFamily="34" charset="0"/>
              </a:rPr>
              <a:t>Contracting the virus while participating in an event sponsored by Council on Aging/Senior Center</a:t>
            </a:r>
          </a:p>
          <a:p>
            <a:pPr lvl="2"/>
            <a:r>
              <a:rPr lang="en-US" sz="2200" dirty="0" smtClean="0">
                <a:latin typeface="Calibri" panose="020F0502020204030204" pitchFamily="34" charset="0"/>
                <a:cs typeface="Calibri" panose="020F0502020204030204" pitchFamily="34" charset="0"/>
              </a:rPr>
              <a:t>Sanitation/safety protocols/cleaning before/during/after programming</a:t>
            </a:r>
          </a:p>
          <a:p>
            <a:pPr lvl="2"/>
            <a:r>
              <a:rPr lang="en-US" sz="2200" dirty="0" smtClean="0">
                <a:latin typeface="Calibri" panose="020F0502020204030204" pitchFamily="34" charset="0"/>
                <a:cs typeface="Calibri" panose="020F0502020204030204" pitchFamily="34" charset="0"/>
              </a:rPr>
              <a:t>Injuries suffered due to sponsored activities being held outdoors</a:t>
            </a:r>
          </a:p>
          <a:p>
            <a:pPr lvl="2"/>
            <a:r>
              <a:rPr lang="en-US" sz="2200" dirty="0" smtClean="0">
                <a:latin typeface="Calibri" panose="020F0502020204030204" pitchFamily="34" charset="0"/>
                <a:cs typeface="Calibri" panose="020F0502020204030204" pitchFamily="34" charset="0"/>
              </a:rPr>
              <a:t>Injuries suffered while attending a sponsored event using a virtual platform (Zoom)</a:t>
            </a:r>
          </a:p>
          <a:p>
            <a:pPr lvl="2"/>
            <a:r>
              <a:rPr lang="en-US" sz="2200" dirty="0" smtClean="0">
                <a:latin typeface="Calibri" panose="020F0502020204030204" pitchFamily="34" charset="0"/>
                <a:cs typeface="Calibri" panose="020F0502020204030204" pitchFamily="34" charset="0"/>
              </a:rPr>
              <a:t>Access to sponsored activities for those with disabilities under the ADA</a:t>
            </a:r>
          </a:p>
          <a:p>
            <a:pPr lvl="2"/>
            <a:r>
              <a:rPr lang="en-US" sz="2200" dirty="0" smtClean="0">
                <a:latin typeface="Calibri" panose="020F0502020204030204" pitchFamily="34" charset="0"/>
                <a:cs typeface="Calibri" panose="020F0502020204030204" pitchFamily="34" charset="0"/>
              </a:rPr>
              <a:t>Compliance with state protocols in the event a participant tests positive and community tracing</a:t>
            </a:r>
            <a:endParaRPr lang="en-US" sz="2200" dirty="0">
              <a:latin typeface="Calibri" panose="020F0502020204030204" pitchFamily="34" charset="0"/>
              <a:cs typeface="Calibri" panose="020F0502020204030204" pitchFamily="34" charset="0"/>
            </a:endParaRPr>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08296" y="6143625"/>
            <a:ext cx="22479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379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TotalTime>
  <Words>910</Words>
  <Application>Microsoft Office PowerPoint</Application>
  <PresentationFormat>Widescreen</PresentationFormat>
  <Paragraphs>79</Paragraphs>
  <Slides>13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MS PGothic</vt:lpstr>
      <vt:lpstr>Arial</vt:lpstr>
      <vt:lpstr>Bookman Old Style</vt:lpstr>
      <vt:lpstr>Calibri</vt:lpstr>
      <vt:lpstr>Calibri Light</vt:lpstr>
      <vt:lpstr>Century Gothic</vt:lpstr>
      <vt:lpstr>Franklin Gothic Demi</vt:lpstr>
      <vt:lpstr>Franklin Gothic Medium</vt:lpstr>
      <vt:lpstr>Garamond</vt:lpstr>
      <vt:lpstr>Wingdings</vt:lpstr>
      <vt:lpstr>Office Theme</vt:lpstr>
      <vt:lpstr>Municipal Tort Liability Training for Massachusetts Councils on Aging</vt:lpstr>
      <vt:lpstr>Disclaimer</vt:lpstr>
      <vt:lpstr>Massachusetts Tort Claims Act</vt:lpstr>
      <vt:lpstr>Public Employer/Public Employee</vt:lpstr>
      <vt:lpstr>Who Is a Public Employee?</vt:lpstr>
      <vt:lpstr>Council on Aging Volunteers</vt:lpstr>
      <vt:lpstr>Independent Contractors</vt:lpstr>
      <vt:lpstr>Statutory Immunities</vt:lpstr>
      <vt:lpstr>Potential Liability Issues Arising  from the COVID-19 Pandemic</vt:lpstr>
      <vt:lpstr>Waivers from Liability –  COVID-19 Minimizing Liability</vt:lpstr>
      <vt:lpstr>Insurance Coverage</vt:lpstr>
      <vt:lpstr>Use of Material From Other Sources-Liability Considerations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Tort Liability Training</dc:title>
  <dc:creator>Deborah I. Ecker</dc:creator>
  <cp:lastModifiedBy>Deborah I. Ecker</cp:lastModifiedBy>
  <cp:revision>55</cp:revision>
  <dcterms:created xsi:type="dcterms:W3CDTF">2020-07-26T18:43:57Z</dcterms:created>
  <dcterms:modified xsi:type="dcterms:W3CDTF">2020-08-13T18:35:05Z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