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6" r:id="rId6"/>
    <p:sldId id="273" r:id="rId7"/>
    <p:sldId id="274" r:id="rId8"/>
    <p:sldId id="267" r:id="rId9"/>
    <p:sldId id="284" r:id="rId10"/>
    <p:sldId id="275" r:id="rId11"/>
    <p:sldId id="276" r:id="rId12"/>
    <p:sldId id="258" r:id="rId13"/>
    <p:sldId id="280" r:id="rId14"/>
    <p:sldId id="265" r:id="rId15"/>
    <p:sldId id="285" r:id="rId16"/>
    <p:sldId id="259" r:id="rId17"/>
    <p:sldId id="286" r:id="rId18"/>
    <p:sldId id="262" r:id="rId19"/>
    <p:sldId id="263" r:id="rId20"/>
    <p:sldId id="264" r:id="rId21"/>
    <p:sldId id="294" r:id="rId22"/>
    <p:sldId id="293" r:id="rId23"/>
    <p:sldId id="292" r:id="rId24"/>
    <p:sldId id="295" r:id="rId25"/>
    <p:sldId id="278" r:id="rId26"/>
    <p:sldId id="279" r:id="rId27"/>
    <p:sldId id="277" r:id="rId28"/>
    <p:sldId id="296" r:id="rId29"/>
    <p:sldId id="287" r:id="rId30"/>
    <p:sldId id="283" r:id="rId31"/>
    <p:sldId id="288" r:id="rId32"/>
    <p:sldId id="289" r:id="rId33"/>
    <p:sldId id="290" r:id="rId34"/>
    <p:sldId id="291" r:id="rId35"/>
    <p:sldId id="297"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33D843-FF88-4827-8275-CBDD68C7F9D2}" v="88" dt="2020-08-06T13:23:26.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229" autoAdjust="0"/>
  </p:normalViewPr>
  <p:slideViewPr>
    <p:cSldViewPr snapToGrid="0">
      <p:cViewPr varScale="1">
        <p:scale>
          <a:sx n="103" d="100"/>
          <a:sy n="103" d="100"/>
        </p:scale>
        <p:origin x="138" y="168"/>
      </p:cViewPr>
      <p:guideLst/>
    </p:cSldViewPr>
  </p:slideViewPr>
  <p:outlineViewPr>
    <p:cViewPr>
      <p:scale>
        <a:sx n="33" d="100"/>
        <a:sy n="33" d="100"/>
      </p:scale>
      <p:origin x="0" y="-16266"/>
    </p:cViewPr>
  </p:outlineViewPr>
  <p:notesTextViewPr>
    <p:cViewPr>
      <p:scale>
        <a:sx n="3" d="2"/>
        <a:sy n="3" d="2"/>
      </p:scale>
      <p:origin x="0" y="0"/>
    </p:cViewPr>
  </p:notesTextViewPr>
  <p:sorterViewPr>
    <p:cViewPr>
      <p:scale>
        <a:sx n="100" d="100"/>
        <a:sy n="100" d="100"/>
      </p:scale>
      <p:origin x="0" y="-53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8/4/2020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sychologytoday.com/us/basics/anxiety" TargetMode="External"/><Relationship Id="rId2" Type="http://schemas.openxmlformats.org/officeDocument/2006/relationships/hyperlink" Target="https://www.psychologytoday.com/us/basics/grief" TargetMode="External"/><Relationship Id="rId1" Type="http://schemas.openxmlformats.org/officeDocument/2006/relationships/slideLayout" Target="../slideLayouts/slideLayout2.xml"/><Relationship Id="rId4" Type="http://schemas.openxmlformats.org/officeDocument/2006/relationships/hyperlink" Target="https://www.psychologytoday.com/us/basics/depress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pngall.com/team-work-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Reading-297450.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encer.gear.dyndns.org/2014/01/30/politicians-morality-and-a-just-society/"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justintarte.com/2012/05/strong-relationships-strong-teams.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raft-therapy.blogspot.com/2011_01_01_archive.html"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oodspectrumreview.wordpress.com/2015/06/13/previous-mental-illness-diagnosis-and-other-health-problems/"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4closurefraud.org/2010/09/16/florida-courts-out-of-control-summary-judgment-entered-in-miami-dade-county-without-a-hearing-hallway-hearings-in-broward-county-and-magistrate-references-withou/"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rebelem.com/more-dogma-epinephrine-in-digital-nerve-blocks/"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kategl.blogspot.com/2014/12/dont-get-stuck-take-walk-day-21.html" TargetMode="Externa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hyperlink" Target="https://www.psychologytoday.com/us/basics/coronavirus-disease-201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psychologytoday.com/us/basics/trauma" TargetMode="External"/><Relationship Id="rId1" Type="http://schemas.openxmlformats.org/officeDocument/2006/relationships/slideLayout" Target="../slideLayouts/slideLayout2.xml"/><Relationship Id="rId4" Type="http://schemas.openxmlformats.org/officeDocument/2006/relationships/hyperlink" Target="http://www.leftcom.org/en/articles/2019-01-22/a-decade-since-the-financial-crash"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ngimg.com/download/57171"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pexels.com/photo/self-care-isn-t-selfish-signage-2821823/"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liem.com/2014/transitions-of-care-top-10-things-admitting-providers-wish-older-adults/"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aken.wikiwijs.nl/75573/Lifestyle_Management"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ibromodem.com/category/question/"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3.jpg"/><Relationship Id="rId7" Type="http://schemas.openxmlformats.org/officeDocument/2006/relationships/hyperlink" Target="http://fair.org/extra/the-oklahoma-city-bombin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creativecommons.org/licenses/by/3.0/" TargetMode="External"/><Relationship Id="rId4" Type="http://schemas.openxmlformats.org/officeDocument/2006/relationships/hyperlink" Target="https://www.flickr.com/photos/usacetulsa/17071631109"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EU-Media-Futures-Forum-pic_0.jpg" TargetMode="External"/><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blog.iamsarav.com/2015/02/compassion-is-in-our-nature-1000speak/"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acerdotus.com/2012/09/september-11-2001-11-years.html"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counterinformation.wordpress.com/2016/09/07/september-11-2001-the-15th-anniversary-of-the-crime-and-cover-up-of-the-century/" TargetMode="External"/><Relationship Id="rId5" Type="http://schemas.openxmlformats.org/officeDocument/2006/relationships/image" Target="../media/image6.jpg"/><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reazioniartec.wordpress.com/2016/06/09/tag-ti-ricordi/" TargetMode="External"/><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flickr.com/photos/smi23le/8652598229"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newsasylum.com/2015/03/11/boston-bombing-surveillance-footage-released/" TargetMode="External"/><Relationship Id="rId5" Type="http://schemas.openxmlformats.org/officeDocument/2006/relationships/image" Target="../media/image11.jpg"/><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A917-407B-4E08-84C7-9329E6963E8D}"/>
              </a:ext>
            </a:extLst>
          </p:cNvPr>
          <p:cNvSpPr>
            <a:spLocks noGrp="1"/>
          </p:cNvSpPr>
          <p:nvPr>
            <p:ph type="ctrTitle"/>
          </p:nvPr>
        </p:nvSpPr>
        <p:spPr>
          <a:xfrm>
            <a:off x="2589213" y="2514601"/>
            <a:ext cx="8915399" cy="1238794"/>
          </a:xfrm>
        </p:spPr>
        <p:txBody>
          <a:bodyPr/>
          <a:lstStyle/>
          <a:p>
            <a:r>
              <a:rPr lang="en-US" dirty="0"/>
              <a:t>“Beefing Up Your Tool Kit”</a:t>
            </a:r>
          </a:p>
        </p:txBody>
      </p:sp>
      <p:sp>
        <p:nvSpPr>
          <p:cNvPr id="3" name="Subtitle 2">
            <a:extLst>
              <a:ext uri="{FF2B5EF4-FFF2-40B4-BE49-F238E27FC236}">
                <a16:creationId xmlns:a16="http://schemas.microsoft.com/office/drawing/2014/main" id="{ECB3DD86-2BBF-40C0-9AF5-1672B6FE1067}"/>
              </a:ext>
            </a:extLst>
          </p:cNvPr>
          <p:cNvSpPr>
            <a:spLocks noGrp="1"/>
          </p:cNvSpPr>
          <p:nvPr>
            <p:ph type="subTitle" idx="1"/>
          </p:nvPr>
        </p:nvSpPr>
        <p:spPr>
          <a:xfrm>
            <a:off x="2589213" y="4777380"/>
            <a:ext cx="8915399" cy="1954346"/>
          </a:xfrm>
        </p:spPr>
        <p:txBody>
          <a:bodyPr/>
          <a:lstStyle/>
          <a:p>
            <a:pPr algn="ctr"/>
            <a:endParaRPr lang="en-US" dirty="0"/>
          </a:p>
          <a:p>
            <a:pPr algn="ctr"/>
            <a:endParaRPr lang="en-US" dirty="0"/>
          </a:p>
          <a:p>
            <a:pPr algn="ctr"/>
            <a:endParaRPr lang="en-US" dirty="0"/>
          </a:p>
        </p:txBody>
      </p:sp>
      <p:pic>
        <p:nvPicPr>
          <p:cNvPr id="5" name="Picture 4">
            <a:extLst>
              <a:ext uri="{FF2B5EF4-FFF2-40B4-BE49-F238E27FC236}">
                <a16:creationId xmlns:a16="http://schemas.microsoft.com/office/drawing/2014/main" id="{C0B23F43-7863-419C-8B27-F548BCFBA38A}"/>
              </a:ext>
            </a:extLst>
          </p:cNvPr>
          <p:cNvPicPr>
            <a:picLocks noChangeAspect="1"/>
          </p:cNvPicPr>
          <p:nvPr/>
        </p:nvPicPr>
        <p:blipFill>
          <a:blip r:embed="rId2"/>
          <a:stretch>
            <a:fillRect/>
          </a:stretch>
        </p:blipFill>
        <p:spPr>
          <a:xfrm>
            <a:off x="5072743" y="4904414"/>
            <a:ext cx="2455818" cy="1700278"/>
          </a:xfrm>
          <a:prstGeom prst="rect">
            <a:avLst/>
          </a:prstGeom>
        </p:spPr>
      </p:pic>
      <p:sp>
        <p:nvSpPr>
          <p:cNvPr id="7" name="TextBox 6">
            <a:extLst>
              <a:ext uri="{FF2B5EF4-FFF2-40B4-BE49-F238E27FC236}">
                <a16:creationId xmlns:a16="http://schemas.microsoft.com/office/drawing/2014/main" id="{7C972F5E-3EBD-45A0-966F-142B5D4B0B4F}"/>
              </a:ext>
            </a:extLst>
          </p:cNvPr>
          <p:cNvSpPr txBox="1"/>
          <p:nvPr/>
        </p:nvSpPr>
        <p:spPr>
          <a:xfrm>
            <a:off x="5225144" y="5939246"/>
            <a:ext cx="2151016" cy="276999"/>
          </a:xfrm>
          <a:prstGeom prst="rect">
            <a:avLst/>
          </a:prstGeom>
          <a:noFill/>
        </p:spPr>
        <p:txBody>
          <a:bodyPr wrap="square" rtlCol="0">
            <a:spAutoFit/>
          </a:bodyPr>
          <a:lstStyle/>
          <a:p>
            <a:pPr algn="ctr"/>
            <a:r>
              <a:rPr lang="en-US" sz="1200" b="1" dirty="0"/>
              <a:t>Mental Health First Aid</a:t>
            </a:r>
          </a:p>
        </p:txBody>
      </p:sp>
    </p:spTree>
    <p:extLst>
      <p:ext uri="{BB962C8B-B14F-4D97-AF65-F5344CB8AC3E}">
        <p14:creationId xmlns:p14="http://schemas.microsoft.com/office/powerpoint/2010/main" val="71683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BCD6-105F-41A5-8AE5-0FF6A325EAC9}"/>
              </a:ext>
            </a:extLst>
          </p:cNvPr>
          <p:cNvSpPr>
            <a:spLocks noGrp="1"/>
          </p:cNvSpPr>
          <p:nvPr>
            <p:ph type="title"/>
          </p:nvPr>
        </p:nvSpPr>
        <p:spPr/>
        <p:txBody>
          <a:bodyPr/>
          <a:lstStyle/>
          <a:p>
            <a:pPr algn="ctr"/>
            <a:r>
              <a:rPr lang="en-US" dirty="0"/>
              <a:t>Aftermath of Trauma</a:t>
            </a:r>
          </a:p>
        </p:txBody>
      </p:sp>
      <p:sp>
        <p:nvSpPr>
          <p:cNvPr id="3" name="Content Placeholder 2">
            <a:extLst>
              <a:ext uri="{FF2B5EF4-FFF2-40B4-BE49-F238E27FC236}">
                <a16:creationId xmlns:a16="http://schemas.microsoft.com/office/drawing/2014/main" id="{E8B29DD1-2999-4F48-AEC0-FEA37F2AE9BC}"/>
              </a:ext>
            </a:extLst>
          </p:cNvPr>
          <p:cNvSpPr>
            <a:spLocks noGrp="1"/>
          </p:cNvSpPr>
          <p:nvPr>
            <p:ph idx="1"/>
          </p:nvPr>
        </p:nvSpPr>
        <p:spPr/>
        <p:txBody>
          <a:bodyPr>
            <a:normAutofit/>
          </a:bodyPr>
          <a:lstStyle/>
          <a:p>
            <a:pPr algn="ctr"/>
            <a:r>
              <a:rPr lang="en-US" dirty="0"/>
              <a:t>Traumatic events can impair our ability to grasp or cope with what is happening, which can lead to a slew of challenges such as sadness, </a:t>
            </a:r>
            <a:r>
              <a:rPr lang="en-US" u="sng" dirty="0">
                <a:hlinkClick r:id="rId2" tooltip="Psychology Today looks at grief"/>
              </a:rPr>
              <a:t>grief</a:t>
            </a:r>
            <a:r>
              <a:rPr lang="en-US" dirty="0"/>
              <a:t>, pain, panic, confusion, despair, </a:t>
            </a:r>
            <a:r>
              <a:rPr lang="en-US" u="sng" dirty="0">
                <a:hlinkClick r:id="rId3" tooltip="Psychology Today looks at anxiety"/>
              </a:rPr>
              <a:t>anxiety</a:t>
            </a:r>
            <a:r>
              <a:rPr lang="en-US" dirty="0"/>
              <a:t>, </a:t>
            </a:r>
            <a:r>
              <a:rPr lang="en-US" u="sng" dirty="0">
                <a:hlinkClick r:id="rId4" tooltip="Psychology Today looks at depression"/>
              </a:rPr>
              <a:t>depression</a:t>
            </a:r>
            <a:r>
              <a:rPr lang="en-US" dirty="0"/>
              <a:t>, and more (Aydin, 2017). As Judith Herman (1992) states in her book about recovering from the aftermath trauma, “Traumatic events are extraordinary, not because they occur rarely, but rather because they overwhelm the ordinary human adaptations to life." In a time of trauma, our nervous systems can become overwhelmed in trying to process the experience which can lead to unexpected and undesired difficulties.</a:t>
            </a:r>
          </a:p>
          <a:p>
            <a:pPr marL="0" indent="0">
              <a:buNone/>
            </a:pPr>
            <a:endParaRPr lang="en-US" dirty="0"/>
          </a:p>
        </p:txBody>
      </p:sp>
    </p:spTree>
    <p:extLst>
      <p:ext uri="{BB962C8B-B14F-4D97-AF65-F5344CB8AC3E}">
        <p14:creationId xmlns:p14="http://schemas.microsoft.com/office/powerpoint/2010/main" val="197853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79CE-6FD0-455D-83A6-B206F7B4622C}"/>
              </a:ext>
            </a:extLst>
          </p:cNvPr>
          <p:cNvSpPr>
            <a:spLocks noGrp="1"/>
          </p:cNvSpPr>
          <p:nvPr>
            <p:ph type="title"/>
          </p:nvPr>
        </p:nvSpPr>
        <p:spPr/>
        <p:txBody>
          <a:bodyPr/>
          <a:lstStyle/>
          <a:p>
            <a:pPr algn="ctr"/>
            <a:r>
              <a:rPr lang="en-US" dirty="0"/>
              <a:t>Shifted Focus</a:t>
            </a:r>
          </a:p>
        </p:txBody>
      </p:sp>
      <p:sp>
        <p:nvSpPr>
          <p:cNvPr id="3" name="Content Placeholder 2">
            <a:extLst>
              <a:ext uri="{FF2B5EF4-FFF2-40B4-BE49-F238E27FC236}">
                <a16:creationId xmlns:a16="http://schemas.microsoft.com/office/drawing/2014/main" id="{84A0679C-9583-41E8-B7BD-F2C232732DE4}"/>
              </a:ext>
            </a:extLst>
          </p:cNvPr>
          <p:cNvSpPr>
            <a:spLocks noGrp="1"/>
          </p:cNvSpPr>
          <p:nvPr>
            <p:ph idx="1"/>
          </p:nvPr>
        </p:nvSpPr>
        <p:spPr/>
        <p:txBody>
          <a:bodyPr/>
          <a:lstStyle/>
          <a:p>
            <a:pPr algn="ctr"/>
            <a:r>
              <a:rPr lang="en-US" dirty="0"/>
              <a:t>Trauma informed care shifts the focus from “What’s wrong with you?” to What happened to you?”</a:t>
            </a:r>
          </a:p>
          <a:p>
            <a:pPr algn="ctr"/>
            <a:r>
              <a:rPr lang="en-US" dirty="0"/>
              <a:t>A trauma informed approach to care acknowledges that health care organizations and care teams need to have a complete picture of a patient’s life situation – past and present – in order to provide effective health care services with a healing orientation.  </a:t>
            </a:r>
          </a:p>
          <a:p>
            <a:pPr algn="ctr"/>
            <a:r>
              <a:rPr lang="en-US" dirty="0"/>
              <a:t>Adopting trauma-informed practices can potentially improve patient engagement, treatment adherence, and health outcomes, as well as provider and staff wellness.  </a:t>
            </a:r>
          </a:p>
        </p:txBody>
      </p:sp>
    </p:spTree>
    <p:extLst>
      <p:ext uri="{BB962C8B-B14F-4D97-AF65-F5344CB8AC3E}">
        <p14:creationId xmlns:p14="http://schemas.microsoft.com/office/powerpoint/2010/main" val="123586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2E15-6319-46FE-8C0E-B7EEBBBBAAE8}"/>
              </a:ext>
            </a:extLst>
          </p:cNvPr>
          <p:cNvSpPr>
            <a:spLocks noGrp="1"/>
          </p:cNvSpPr>
          <p:nvPr>
            <p:ph type="title"/>
          </p:nvPr>
        </p:nvSpPr>
        <p:spPr/>
        <p:txBody>
          <a:bodyPr/>
          <a:lstStyle/>
          <a:p>
            <a:pPr algn="ctr"/>
            <a:r>
              <a:rPr lang="en-US" b="1" dirty="0"/>
              <a:t>Collective Trauma</a:t>
            </a:r>
          </a:p>
        </p:txBody>
      </p:sp>
      <p:sp>
        <p:nvSpPr>
          <p:cNvPr id="3" name="Content Placeholder 2">
            <a:extLst>
              <a:ext uri="{FF2B5EF4-FFF2-40B4-BE49-F238E27FC236}">
                <a16:creationId xmlns:a16="http://schemas.microsoft.com/office/drawing/2014/main" id="{E4B8FB48-0280-45FB-9F02-EE0C0DCA7B18}"/>
              </a:ext>
            </a:extLst>
          </p:cNvPr>
          <p:cNvSpPr>
            <a:spLocks noGrp="1"/>
          </p:cNvSpPr>
          <p:nvPr>
            <p:ph idx="1"/>
          </p:nvPr>
        </p:nvSpPr>
        <p:spPr>
          <a:xfrm>
            <a:off x="2589212" y="2133600"/>
            <a:ext cx="8915400" cy="4100290"/>
          </a:xfrm>
        </p:spPr>
        <p:txBody>
          <a:bodyPr>
            <a:normAutofit lnSpcReduction="10000"/>
          </a:bodyPr>
          <a:lstStyle/>
          <a:p>
            <a:pPr algn="ctr"/>
            <a:endParaRPr lang="en-US" sz="2400" dirty="0"/>
          </a:p>
          <a:p>
            <a:pPr algn="ctr"/>
            <a:endParaRPr lang="en-US" sz="2400" dirty="0"/>
          </a:p>
          <a:p>
            <a:pPr algn="ctr"/>
            <a:endParaRPr lang="en-US" sz="2400" dirty="0"/>
          </a:p>
          <a:p>
            <a:pPr algn="ctr"/>
            <a:r>
              <a:rPr lang="en-US" sz="2400" dirty="0"/>
              <a:t>Not only can individuals experience trauma on their own, but entire groups of people and societies can collectively suffer from traumatic experiences. When trauma reaches a level where it negatively impacts entire societies or groups of people, it is called collective trauma. Situations that may lead to collective trauma include war, mass violence, genocide, and pandemics </a:t>
            </a:r>
          </a:p>
          <a:p>
            <a:endParaRPr lang="en-US" dirty="0"/>
          </a:p>
        </p:txBody>
      </p:sp>
      <p:pic>
        <p:nvPicPr>
          <p:cNvPr id="5" name="Picture 4">
            <a:extLst>
              <a:ext uri="{FF2B5EF4-FFF2-40B4-BE49-F238E27FC236}">
                <a16:creationId xmlns:a16="http://schemas.microsoft.com/office/drawing/2014/main" id="{E26B2D5D-7C45-48A1-94A2-7FCE3EC48A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98367" y="1229245"/>
            <a:ext cx="2870962" cy="2199755"/>
          </a:xfrm>
          <a:prstGeom prst="rect">
            <a:avLst/>
          </a:prstGeom>
        </p:spPr>
      </p:pic>
    </p:spTree>
    <p:extLst>
      <p:ext uri="{BB962C8B-B14F-4D97-AF65-F5344CB8AC3E}">
        <p14:creationId xmlns:p14="http://schemas.microsoft.com/office/powerpoint/2010/main" val="3684151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9399B-DBB2-4276-939D-67E0F59B6C02}"/>
              </a:ext>
            </a:extLst>
          </p:cNvPr>
          <p:cNvSpPr>
            <a:spLocks noGrp="1"/>
          </p:cNvSpPr>
          <p:nvPr>
            <p:ph type="title"/>
          </p:nvPr>
        </p:nvSpPr>
        <p:spPr/>
        <p:txBody>
          <a:bodyPr/>
          <a:lstStyle/>
          <a:p>
            <a:pPr algn="ctr"/>
            <a:r>
              <a:rPr lang="en-US" dirty="0"/>
              <a:t>Trauma Defined</a:t>
            </a:r>
          </a:p>
        </p:txBody>
      </p:sp>
      <p:sp>
        <p:nvSpPr>
          <p:cNvPr id="3" name="Content Placeholder 2">
            <a:extLst>
              <a:ext uri="{FF2B5EF4-FFF2-40B4-BE49-F238E27FC236}">
                <a16:creationId xmlns:a16="http://schemas.microsoft.com/office/drawing/2014/main" id="{AC91F57F-79EC-4DB7-B673-11EAE89BC705}"/>
              </a:ext>
            </a:extLst>
          </p:cNvPr>
          <p:cNvSpPr>
            <a:spLocks noGrp="1"/>
          </p:cNvSpPr>
          <p:nvPr>
            <p:ph idx="1"/>
          </p:nvPr>
        </p:nvSpPr>
        <p:spPr/>
        <p:txBody>
          <a:bodyPr/>
          <a:lstStyle/>
          <a:p>
            <a:pPr algn="ctr"/>
            <a:r>
              <a:rPr lang="en-US" sz="2400" dirty="0"/>
              <a:t>Trauma overwhelms a person’s coping capacity and has long-term effects on functioning and well-being</a:t>
            </a:r>
          </a:p>
          <a:p>
            <a:pPr algn="ctr"/>
            <a:r>
              <a:rPr lang="en-US" sz="2400" dirty="0"/>
              <a:t>Normal protective responses to threats (fight, flight or freeze) are activated by the perception of a threat</a:t>
            </a:r>
          </a:p>
          <a:p>
            <a:pPr algn="ctr"/>
            <a:r>
              <a:rPr lang="en-US" sz="2400" dirty="0"/>
              <a:t>A person who has experienced trauma may continue to experience this defensive response even in situations that are not threatening</a:t>
            </a:r>
          </a:p>
          <a:p>
            <a:pPr marL="0" indent="0">
              <a:buNone/>
            </a:pPr>
            <a:endParaRPr lang="en-US" dirty="0"/>
          </a:p>
        </p:txBody>
      </p:sp>
    </p:spTree>
    <p:extLst>
      <p:ext uri="{BB962C8B-B14F-4D97-AF65-F5344CB8AC3E}">
        <p14:creationId xmlns:p14="http://schemas.microsoft.com/office/powerpoint/2010/main" val="705906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8210-3289-4C0B-8643-E7FF22446C63}"/>
              </a:ext>
            </a:extLst>
          </p:cNvPr>
          <p:cNvSpPr>
            <a:spLocks noGrp="1"/>
          </p:cNvSpPr>
          <p:nvPr>
            <p:ph type="title"/>
          </p:nvPr>
        </p:nvSpPr>
        <p:spPr/>
        <p:txBody>
          <a:bodyPr/>
          <a:lstStyle/>
          <a:p>
            <a:pPr algn="ctr"/>
            <a:r>
              <a:rPr lang="en-US" dirty="0"/>
              <a:t>Universal Definition</a:t>
            </a:r>
          </a:p>
        </p:txBody>
      </p:sp>
      <p:sp>
        <p:nvSpPr>
          <p:cNvPr id="3" name="Content Placeholder 2">
            <a:extLst>
              <a:ext uri="{FF2B5EF4-FFF2-40B4-BE49-F238E27FC236}">
                <a16:creationId xmlns:a16="http://schemas.microsoft.com/office/drawing/2014/main" id="{DB32432D-4170-4F2B-B5E7-83E0A27F072D}"/>
              </a:ext>
            </a:extLst>
          </p:cNvPr>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There is no universal definition of Trauma.  However, the Substance Abuse and Mental Health Services Administration describe trauma </a:t>
            </a:r>
            <a:r>
              <a:rPr lang="en-US" b="1" u="sng" dirty="0"/>
              <a:t>as resulting from “an event, series of events, or set of circumstances experienced by an individual as physically or emotionally harmful or life-threatening with lasting adverse effects on the individual’s functioning and mental, physical, social, emotional or spiritual well-being.  </a:t>
            </a:r>
          </a:p>
          <a:p>
            <a:endParaRPr lang="en-US" dirty="0"/>
          </a:p>
        </p:txBody>
      </p:sp>
      <p:pic>
        <p:nvPicPr>
          <p:cNvPr id="5" name="Picture 4">
            <a:extLst>
              <a:ext uri="{FF2B5EF4-FFF2-40B4-BE49-F238E27FC236}">
                <a16:creationId xmlns:a16="http://schemas.microsoft.com/office/drawing/2014/main" id="{ABDDB3B7-20D5-48D6-A93D-FFCC49646B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71729" y="1493815"/>
            <a:ext cx="3373804" cy="2528596"/>
          </a:xfrm>
          <a:prstGeom prst="rect">
            <a:avLst/>
          </a:prstGeom>
        </p:spPr>
      </p:pic>
      <p:sp>
        <p:nvSpPr>
          <p:cNvPr id="6" name="TextBox 5">
            <a:extLst>
              <a:ext uri="{FF2B5EF4-FFF2-40B4-BE49-F238E27FC236}">
                <a16:creationId xmlns:a16="http://schemas.microsoft.com/office/drawing/2014/main" id="{D4FBD179-32DE-4D6A-9722-992FEAA59C7B}"/>
              </a:ext>
            </a:extLst>
          </p:cNvPr>
          <p:cNvSpPr txBox="1"/>
          <p:nvPr/>
        </p:nvSpPr>
        <p:spPr>
          <a:xfrm>
            <a:off x="1520823" y="7003722"/>
            <a:ext cx="3293773" cy="369332"/>
          </a:xfrm>
          <a:prstGeom prst="rect">
            <a:avLst/>
          </a:prstGeom>
          <a:noFill/>
        </p:spPr>
        <p:txBody>
          <a:bodyPr wrap="square" rtlCol="0">
            <a:spAutoFit/>
          </a:bodyPr>
          <a:lstStyle/>
          <a:p>
            <a:r>
              <a:rPr lang="en-US" sz="900">
                <a:hlinkClick r:id="rId3" tooltip="https://commons.wikimedia.org/wiki/File:Reading-297450.pn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42821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0C26-476A-471D-930F-308D3A2293F7}"/>
              </a:ext>
            </a:extLst>
          </p:cNvPr>
          <p:cNvSpPr>
            <a:spLocks noGrp="1"/>
          </p:cNvSpPr>
          <p:nvPr>
            <p:ph type="title"/>
          </p:nvPr>
        </p:nvSpPr>
        <p:spPr/>
        <p:txBody>
          <a:bodyPr/>
          <a:lstStyle/>
          <a:p>
            <a:pPr algn="ctr"/>
            <a:r>
              <a:rPr lang="en-US" dirty="0"/>
              <a:t>Relationship between Trauma and health –risk behaviors</a:t>
            </a:r>
          </a:p>
        </p:txBody>
      </p:sp>
      <p:sp>
        <p:nvSpPr>
          <p:cNvPr id="3" name="Content Placeholder 2">
            <a:extLst>
              <a:ext uri="{FF2B5EF4-FFF2-40B4-BE49-F238E27FC236}">
                <a16:creationId xmlns:a16="http://schemas.microsoft.com/office/drawing/2014/main" id="{222B48DA-D730-471C-A0F5-6A79FC74CDD0}"/>
              </a:ext>
            </a:extLst>
          </p:cNvPr>
          <p:cNvSpPr>
            <a:spLocks noGrp="1"/>
          </p:cNvSpPr>
          <p:nvPr>
            <p:ph idx="1"/>
          </p:nvPr>
        </p:nvSpPr>
        <p:spPr>
          <a:xfrm>
            <a:off x="2589212" y="2376196"/>
            <a:ext cx="8915400" cy="3777622"/>
          </a:xfrm>
        </p:spPr>
        <p:txBody>
          <a:bodyPr/>
          <a:lstStyle/>
          <a:p>
            <a:endParaRPr lang="en-US" dirty="0"/>
          </a:p>
          <a:p>
            <a:endParaRPr lang="en-US" dirty="0"/>
          </a:p>
          <a:p>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CC8299E6-36FA-46BE-A54F-39E159115B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17366" y="1777775"/>
            <a:ext cx="2918926" cy="1860815"/>
          </a:xfrm>
          <a:prstGeom prst="rect">
            <a:avLst/>
          </a:prstGeom>
        </p:spPr>
      </p:pic>
      <p:sp>
        <p:nvSpPr>
          <p:cNvPr id="7" name="Rectangle 6">
            <a:extLst>
              <a:ext uri="{FF2B5EF4-FFF2-40B4-BE49-F238E27FC236}">
                <a16:creationId xmlns:a16="http://schemas.microsoft.com/office/drawing/2014/main" id="{CE641F19-5D00-4B35-B13F-66FCC1DF08BA}"/>
              </a:ext>
            </a:extLst>
          </p:cNvPr>
          <p:cNvSpPr/>
          <p:nvPr/>
        </p:nvSpPr>
        <p:spPr>
          <a:xfrm>
            <a:off x="3047999" y="2551837"/>
            <a:ext cx="7476931" cy="2585323"/>
          </a:xfrm>
          <a:prstGeom prst="rect">
            <a:avLst/>
          </a:prstGeom>
        </p:spPr>
        <p:txBody>
          <a:bodyPr wrap="square">
            <a:spAutoFit/>
          </a:bodyPr>
          <a:lstStyle/>
          <a:p>
            <a:endParaRPr lang="en-US" dirty="0"/>
          </a:p>
          <a:p>
            <a:endParaRPr lang="en-US" dirty="0"/>
          </a:p>
          <a:p>
            <a:endParaRPr lang="en-US" dirty="0"/>
          </a:p>
          <a:p>
            <a:endParaRPr lang="en-US" dirty="0"/>
          </a:p>
          <a:p>
            <a:pPr algn="ctr"/>
            <a:r>
              <a:rPr lang="en-US" dirty="0"/>
              <a:t>Sometimes these strategies involved maladaptive behaviors, such as unhealthy eating, tobacco use, or drug and alcohol use. These coping mechanisms may provide relief, but they can also simultaneously contribute to anxiety, social isolation and chronic disease.</a:t>
            </a:r>
          </a:p>
        </p:txBody>
      </p:sp>
    </p:spTree>
    <p:extLst>
      <p:ext uri="{BB962C8B-B14F-4D97-AF65-F5344CB8AC3E}">
        <p14:creationId xmlns:p14="http://schemas.microsoft.com/office/powerpoint/2010/main" val="313555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D1B0-F761-4ED3-BD3E-C51A9FAD0252}"/>
              </a:ext>
            </a:extLst>
          </p:cNvPr>
          <p:cNvSpPr>
            <a:spLocks noGrp="1"/>
          </p:cNvSpPr>
          <p:nvPr>
            <p:ph type="title"/>
          </p:nvPr>
        </p:nvSpPr>
        <p:spPr/>
        <p:txBody>
          <a:bodyPr/>
          <a:lstStyle/>
          <a:p>
            <a:pPr algn="ctr"/>
            <a:r>
              <a:rPr lang="en-US" dirty="0"/>
              <a:t>Impact of Trauma on Relationships</a:t>
            </a:r>
          </a:p>
        </p:txBody>
      </p:sp>
      <p:sp>
        <p:nvSpPr>
          <p:cNvPr id="3" name="Content Placeholder 2">
            <a:extLst>
              <a:ext uri="{FF2B5EF4-FFF2-40B4-BE49-F238E27FC236}">
                <a16:creationId xmlns:a16="http://schemas.microsoft.com/office/drawing/2014/main" id="{22C0853F-3C4B-497B-B568-53D9CC44C42F}"/>
              </a:ext>
            </a:extLst>
          </p:cNvPr>
          <p:cNvSpPr>
            <a:spLocks noGrp="1"/>
          </p:cNvSpPr>
          <p:nvPr>
            <p:ph idx="1"/>
          </p:nvPr>
        </p:nvSpPr>
        <p:spPr/>
        <p:txBody>
          <a:bodyPr>
            <a:normAutofit/>
          </a:bodyPr>
          <a:lstStyle/>
          <a:p>
            <a:pPr marL="0" indent="0">
              <a:buNone/>
            </a:pPr>
            <a:endParaRPr lang="en-US" dirty="0"/>
          </a:p>
          <a:p>
            <a:endParaRPr lang="en-US" dirty="0"/>
          </a:p>
          <a:p>
            <a:pPr algn="ctr"/>
            <a:r>
              <a:rPr lang="en-US" dirty="0"/>
              <a:t>Traumatic experiences impact relationships</a:t>
            </a:r>
          </a:p>
          <a:p>
            <a:pPr algn="ctr"/>
            <a:r>
              <a:rPr lang="en-US" dirty="0"/>
              <a:t>The relationships between people, communities, and the delivery systems that support individuals’ health and social needs</a:t>
            </a:r>
          </a:p>
          <a:p>
            <a:pPr algn="ctr"/>
            <a:r>
              <a:rPr lang="en-US" dirty="0"/>
              <a:t>When a person experiences trauma, he or she may feel unsafe, betrayed, and/or have difficulty trusting others.  This can lead to heightened emotions, such as anger or aggression, or a tendency toward shame, numbing and/or isolation.  </a:t>
            </a:r>
          </a:p>
          <a:p>
            <a:pPr algn="ctr"/>
            <a:r>
              <a:rPr lang="en-US" dirty="0"/>
              <a:t>Within health care, you can see how this can negatively impact the bond between patient and provider, and thus a patient’s engagement in care</a:t>
            </a:r>
          </a:p>
        </p:txBody>
      </p:sp>
      <p:pic>
        <p:nvPicPr>
          <p:cNvPr id="5" name="Picture 4">
            <a:extLst>
              <a:ext uri="{FF2B5EF4-FFF2-40B4-BE49-F238E27FC236}">
                <a16:creationId xmlns:a16="http://schemas.microsoft.com/office/drawing/2014/main" id="{23943B56-0A1E-4D8D-8AE6-3F59244663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68517" y="1138237"/>
            <a:ext cx="2971800" cy="1533525"/>
          </a:xfrm>
          <a:prstGeom prst="rect">
            <a:avLst/>
          </a:prstGeom>
        </p:spPr>
      </p:pic>
    </p:spTree>
    <p:extLst>
      <p:ext uri="{BB962C8B-B14F-4D97-AF65-F5344CB8AC3E}">
        <p14:creationId xmlns:p14="http://schemas.microsoft.com/office/powerpoint/2010/main" val="3548559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0753-F166-4883-9544-E9EB4CE653EE}"/>
              </a:ext>
            </a:extLst>
          </p:cNvPr>
          <p:cNvSpPr>
            <a:spLocks noGrp="1"/>
          </p:cNvSpPr>
          <p:nvPr>
            <p:ph type="title"/>
          </p:nvPr>
        </p:nvSpPr>
        <p:spPr/>
        <p:txBody>
          <a:bodyPr/>
          <a:lstStyle/>
          <a:p>
            <a:pPr algn="ctr"/>
            <a:r>
              <a:rPr lang="en-US" dirty="0"/>
              <a:t>Not all gloom and doom</a:t>
            </a:r>
          </a:p>
        </p:txBody>
      </p:sp>
      <p:sp>
        <p:nvSpPr>
          <p:cNvPr id="3" name="Content Placeholder 2">
            <a:extLst>
              <a:ext uri="{FF2B5EF4-FFF2-40B4-BE49-F238E27FC236}">
                <a16:creationId xmlns:a16="http://schemas.microsoft.com/office/drawing/2014/main" id="{FC9A47CD-DBED-4662-B565-04D398D07B5D}"/>
              </a:ext>
            </a:extLst>
          </p:cNvPr>
          <p:cNvSpPr>
            <a:spLocks noGrp="1"/>
          </p:cNvSpPr>
          <p:nvPr>
            <p:ph idx="1"/>
          </p:nvPr>
        </p:nvSpPr>
        <p:spPr/>
        <p:txBody>
          <a:bodyPr/>
          <a:lstStyle/>
          <a:p>
            <a:pPr algn="ctr"/>
            <a:r>
              <a:rPr lang="en-US" dirty="0"/>
              <a:t>Protective factors, such as supportive relationships with family members, a teacher, or others in the community, can help shield individuals from the effects of trauma and build resilience to help overcome adversity and confront challenges.  </a:t>
            </a:r>
          </a:p>
          <a:p>
            <a:pPr algn="ctr"/>
            <a:r>
              <a:rPr lang="en-US" dirty="0"/>
              <a:t>Trauma-informed approaches to care, include relational healing and trauma specific treatments, can help patients begin processing their experiences in a healthy way.</a:t>
            </a:r>
          </a:p>
          <a:p>
            <a:pPr marL="0" indent="0">
              <a:buNone/>
            </a:pPr>
            <a:endParaRPr lang="en-US" dirty="0"/>
          </a:p>
        </p:txBody>
      </p:sp>
    </p:spTree>
    <p:extLst>
      <p:ext uri="{BB962C8B-B14F-4D97-AF65-F5344CB8AC3E}">
        <p14:creationId xmlns:p14="http://schemas.microsoft.com/office/powerpoint/2010/main" val="340204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9A67-3302-484A-A808-E4EF2D5F51CF}"/>
              </a:ext>
            </a:extLst>
          </p:cNvPr>
          <p:cNvSpPr>
            <a:spLocks noGrp="1"/>
          </p:cNvSpPr>
          <p:nvPr>
            <p:ph type="title"/>
          </p:nvPr>
        </p:nvSpPr>
        <p:spPr/>
        <p:txBody>
          <a:bodyPr/>
          <a:lstStyle/>
          <a:p>
            <a:pPr algn="ctr"/>
            <a:r>
              <a:rPr lang="en-US" dirty="0"/>
              <a:t>COVID-19</a:t>
            </a:r>
          </a:p>
        </p:txBody>
      </p:sp>
      <p:sp>
        <p:nvSpPr>
          <p:cNvPr id="3" name="Content Placeholder 2">
            <a:extLst>
              <a:ext uri="{FF2B5EF4-FFF2-40B4-BE49-F238E27FC236}">
                <a16:creationId xmlns:a16="http://schemas.microsoft.com/office/drawing/2014/main" id="{638F67EC-3796-42CF-8451-D086D338FFEC}"/>
              </a:ext>
            </a:extLst>
          </p:cNvPr>
          <p:cNvSpPr>
            <a:spLocks noGrp="1"/>
          </p:cNvSpPr>
          <p:nvPr>
            <p:ph idx="1"/>
          </p:nvPr>
        </p:nvSpPr>
        <p:spPr/>
        <p:txBody>
          <a:bodyPr>
            <a:normAutofit lnSpcReduction="10000"/>
          </a:bodyPr>
          <a:lstStyle/>
          <a:p>
            <a:pPr algn="ctr"/>
            <a:endParaRPr lang="en-US" dirty="0"/>
          </a:p>
          <a:p>
            <a:pPr algn="ctr"/>
            <a:endParaRPr lang="en-US" dirty="0"/>
          </a:p>
          <a:p>
            <a:pPr algn="ctr"/>
            <a:endParaRPr lang="en-US" dirty="0"/>
          </a:p>
          <a:p>
            <a:pPr algn="ctr"/>
            <a:endParaRPr lang="en-US" dirty="0"/>
          </a:p>
          <a:p>
            <a:pPr algn="ctr"/>
            <a:r>
              <a:rPr lang="en-US" dirty="0"/>
              <a:t>It is understandable the COVID-19 Pandemic is likely to cause significant stress and psychological distress for a large portion of the population and the rates are progressively increasing.</a:t>
            </a:r>
          </a:p>
          <a:p>
            <a:pPr algn="ctr"/>
            <a:endParaRPr lang="en-US" dirty="0"/>
          </a:p>
          <a:p>
            <a:pPr algn="ctr"/>
            <a:r>
              <a:rPr lang="en-US" dirty="0"/>
              <a:t>I am not sure if you caught the evening news last night but Michelle Obama shared with the nation that she herself is experiencing some low level depression as a result of the pandemic.  </a:t>
            </a:r>
          </a:p>
          <a:p>
            <a:endParaRPr lang="en-US" dirty="0"/>
          </a:p>
        </p:txBody>
      </p:sp>
      <p:pic>
        <p:nvPicPr>
          <p:cNvPr id="5" name="Picture 4">
            <a:extLst>
              <a:ext uri="{FF2B5EF4-FFF2-40B4-BE49-F238E27FC236}">
                <a16:creationId xmlns:a16="http://schemas.microsoft.com/office/drawing/2014/main" id="{35CDBC23-6994-410D-A331-850ED5F72C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534260"/>
            <a:ext cx="1597759" cy="1894740"/>
          </a:xfrm>
          <a:prstGeom prst="rect">
            <a:avLst/>
          </a:prstGeom>
        </p:spPr>
      </p:pic>
    </p:spTree>
    <p:extLst>
      <p:ext uri="{BB962C8B-B14F-4D97-AF65-F5344CB8AC3E}">
        <p14:creationId xmlns:p14="http://schemas.microsoft.com/office/powerpoint/2010/main" val="2732314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BE3D-9C59-49D3-97CF-EC52BBCAB19F}"/>
              </a:ext>
            </a:extLst>
          </p:cNvPr>
          <p:cNvSpPr>
            <a:spLocks noGrp="1"/>
          </p:cNvSpPr>
          <p:nvPr>
            <p:ph type="title"/>
          </p:nvPr>
        </p:nvSpPr>
        <p:spPr>
          <a:xfrm>
            <a:off x="2592925" y="624110"/>
            <a:ext cx="8911687" cy="1280890"/>
          </a:xfrm>
        </p:spPr>
        <p:txBody>
          <a:bodyPr/>
          <a:lstStyle/>
          <a:p>
            <a:pPr algn="ctr"/>
            <a:r>
              <a:rPr lang="en-US" dirty="0"/>
              <a:t>COVID-19</a:t>
            </a:r>
          </a:p>
        </p:txBody>
      </p:sp>
      <p:sp>
        <p:nvSpPr>
          <p:cNvPr id="3" name="Content Placeholder 2">
            <a:extLst>
              <a:ext uri="{FF2B5EF4-FFF2-40B4-BE49-F238E27FC236}">
                <a16:creationId xmlns:a16="http://schemas.microsoft.com/office/drawing/2014/main" id="{A60DD59B-D1E6-45AD-9735-F1E7D8B0B6FF}"/>
              </a:ext>
            </a:extLst>
          </p:cNvPr>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r>
              <a:rPr lang="en-US" sz="2000" dirty="0"/>
              <a:t>COVID-19 is having a huge impact on the nations mental health.  In April, the Kaiser Family Foundation reported that nearly half of Americans said they felt emotionally impacted by the pandemic, while the American Foundation for Suicide Prevention noted that people are experiencing anxiety and sadness more than before the pandemic began in late winter</a:t>
            </a:r>
          </a:p>
        </p:txBody>
      </p:sp>
      <p:pic>
        <p:nvPicPr>
          <p:cNvPr id="5" name="Picture 4">
            <a:extLst>
              <a:ext uri="{FF2B5EF4-FFF2-40B4-BE49-F238E27FC236}">
                <a16:creationId xmlns:a16="http://schemas.microsoft.com/office/drawing/2014/main" id="{EF25E60D-AC16-48D1-A5C2-FFF54474C2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61045" y="1387825"/>
            <a:ext cx="2658194" cy="1793913"/>
          </a:xfrm>
          <a:prstGeom prst="rect">
            <a:avLst/>
          </a:prstGeom>
        </p:spPr>
      </p:pic>
    </p:spTree>
    <p:extLst>
      <p:ext uri="{BB962C8B-B14F-4D97-AF65-F5344CB8AC3E}">
        <p14:creationId xmlns:p14="http://schemas.microsoft.com/office/powerpoint/2010/main" val="329254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7438-037C-428F-A680-7892F378FD52}"/>
              </a:ext>
            </a:extLst>
          </p:cNvPr>
          <p:cNvSpPr>
            <a:spLocks noGrp="1"/>
          </p:cNvSpPr>
          <p:nvPr>
            <p:ph type="title"/>
          </p:nvPr>
        </p:nvSpPr>
        <p:spPr/>
        <p:txBody>
          <a:bodyPr/>
          <a:lstStyle/>
          <a:p>
            <a:pPr algn="ctr"/>
            <a:r>
              <a:rPr lang="en-US" dirty="0"/>
              <a:t>Trauma Informed Care Seeks to___</a:t>
            </a:r>
          </a:p>
        </p:txBody>
      </p:sp>
      <p:sp>
        <p:nvSpPr>
          <p:cNvPr id="3" name="Content Placeholder 2">
            <a:extLst>
              <a:ext uri="{FF2B5EF4-FFF2-40B4-BE49-F238E27FC236}">
                <a16:creationId xmlns:a16="http://schemas.microsoft.com/office/drawing/2014/main" id="{9E571C31-48A8-4054-876F-388B51045A05}"/>
              </a:ext>
            </a:extLst>
          </p:cNvPr>
          <p:cNvSpPr>
            <a:spLocks noGrp="1"/>
          </p:cNvSpPr>
          <p:nvPr>
            <p:ph idx="1"/>
          </p:nvPr>
        </p:nvSpPr>
        <p:spPr/>
        <p:txBody>
          <a:bodyPr>
            <a:normAutofit lnSpcReduction="10000"/>
          </a:bodyPr>
          <a:lstStyle/>
          <a:p>
            <a:pPr algn="ctr"/>
            <a:r>
              <a:rPr lang="en-US" sz="2400" dirty="0"/>
              <a:t>Realize the widespread impact of trauma and understand paths for recovery</a:t>
            </a:r>
          </a:p>
          <a:p>
            <a:pPr algn="ctr"/>
            <a:r>
              <a:rPr lang="en-US" sz="2400" dirty="0"/>
              <a:t>Recognize the signs and symptoms of trauma in patients, families, and staff</a:t>
            </a:r>
          </a:p>
          <a:p>
            <a:pPr algn="ctr"/>
            <a:r>
              <a:rPr lang="en-US" sz="2400" dirty="0"/>
              <a:t>Integrate knowledge about trauma into policies, procedures and practices</a:t>
            </a:r>
          </a:p>
          <a:p>
            <a:pPr algn="ctr"/>
            <a:r>
              <a:rPr lang="en-US" sz="2400" dirty="0"/>
              <a:t>Actively avoid re-traumatization</a:t>
            </a:r>
          </a:p>
          <a:p>
            <a:pPr algn="ctr"/>
            <a:r>
              <a:rPr lang="en-US" sz="2400" dirty="0"/>
              <a:t>Trauma informed care can help improve patient outcomes</a:t>
            </a:r>
          </a:p>
          <a:p>
            <a:pPr marL="0" indent="0">
              <a:buNone/>
            </a:pPr>
            <a:endParaRPr lang="en-US" dirty="0"/>
          </a:p>
        </p:txBody>
      </p:sp>
    </p:spTree>
    <p:extLst>
      <p:ext uri="{BB962C8B-B14F-4D97-AF65-F5344CB8AC3E}">
        <p14:creationId xmlns:p14="http://schemas.microsoft.com/office/powerpoint/2010/main" val="76025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95DD-A14A-4EC6-A3BD-7D1319194F8F}"/>
              </a:ext>
            </a:extLst>
          </p:cNvPr>
          <p:cNvSpPr>
            <a:spLocks noGrp="1"/>
          </p:cNvSpPr>
          <p:nvPr>
            <p:ph type="title"/>
          </p:nvPr>
        </p:nvSpPr>
        <p:spPr/>
        <p:txBody>
          <a:bodyPr/>
          <a:lstStyle/>
          <a:p>
            <a:pPr algn="ctr"/>
            <a:r>
              <a:rPr lang="en-US" dirty="0"/>
              <a:t>COVID-19</a:t>
            </a:r>
          </a:p>
        </p:txBody>
      </p:sp>
      <p:sp>
        <p:nvSpPr>
          <p:cNvPr id="3" name="Content Placeholder 2">
            <a:extLst>
              <a:ext uri="{FF2B5EF4-FFF2-40B4-BE49-F238E27FC236}">
                <a16:creationId xmlns:a16="http://schemas.microsoft.com/office/drawing/2014/main" id="{3BC16CBC-A66D-4884-88CF-F7A0380C59AD}"/>
              </a:ext>
            </a:extLst>
          </p:cNvPr>
          <p:cNvSpPr>
            <a:spLocks noGrp="1"/>
          </p:cNvSpPr>
          <p:nvPr>
            <p:ph idx="1"/>
          </p:nvPr>
        </p:nvSpPr>
        <p:spPr/>
        <p:txBody>
          <a:bodyPr>
            <a:normAutofit/>
          </a:bodyPr>
          <a:lstStyle/>
          <a:p>
            <a:pPr algn="ctr"/>
            <a:endParaRPr lang="en-US" dirty="0"/>
          </a:p>
          <a:p>
            <a:pPr algn="ctr"/>
            <a:endParaRPr lang="en-US" dirty="0"/>
          </a:p>
          <a:p>
            <a:pPr algn="ctr"/>
            <a:r>
              <a:rPr lang="en-US" dirty="0"/>
              <a:t>Experts call it the underlying crisis.  While COVID-19 spikes around the country, more than 1/3 of Americans report related depression and anxiety. These and other mental conditions are becoming amplified during this crisis.</a:t>
            </a:r>
          </a:p>
          <a:p>
            <a:pPr algn="ctr"/>
            <a:r>
              <a:rPr lang="en-US" dirty="0"/>
              <a:t>The spread of COVID-19 leaves people feeling out of control, which is uncomfortable and unnerving.  We’re driven to protect ourselves and loved ones from perceived threats and the uncertainty surround the situation escalates fears.  </a:t>
            </a:r>
          </a:p>
          <a:p>
            <a:endParaRPr lang="en-US" dirty="0"/>
          </a:p>
        </p:txBody>
      </p:sp>
      <p:pic>
        <p:nvPicPr>
          <p:cNvPr id="5" name="Picture 4">
            <a:extLst>
              <a:ext uri="{FF2B5EF4-FFF2-40B4-BE49-F238E27FC236}">
                <a16:creationId xmlns:a16="http://schemas.microsoft.com/office/drawing/2014/main" id="{94447531-5D55-4889-BC62-452EFB7828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13177" y="1338554"/>
            <a:ext cx="3390996" cy="1220860"/>
          </a:xfrm>
          <a:prstGeom prst="rect">
            <a:avLst/>
          </a:prstGeom>
        </p:spPr>
      </p:pic>
    </p:spTree>
    <p:extLst>
      <p:ext uri="{BB962C8B-B14F-4D97-AF65-F5344CB8AC3E}">
        <p14:creationId xmlns:p14="http://schemas.microsoft.com/office/powerpoint/2010/main" val="3293419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E42B9-899D-4F1D-B057-4B67B820A73E}"/>
              </a:ext>
            </a:extLst>
          </p:cNvPr>
          <p:cNvSpPr>
            <a:spLocks noGrp="1"/>
          </p:cNvSpPr>
          <p:nvPr>
            <p:ph idx="1"/>
          </p:nvPr>
        </p:nvSpPr>
        <p:spPr/>
        <p:txBody>
          <a:bodyPr>
            <a:normAutofit/>
          </a:bodyPr>
          <a:lstStyle/>
          <a:p>
            <a:pPr algn="ctr"/>
            <a:r>
              <a:rPr lang="en-US" dirty="0"/>
              <a:t>During the AIDS crisis in this country Universal and Standard Precautions became a very important part of health care providers standards…the bottom line of those precautions was that we were to treat everyone as though they were infected, because in reality you never knew who was</a:t>
            </a:r>
          </a:p>
          <a:p>
            <a:pPr algn="ctr"/>
            <a:endParaRPr lang="en-US" dirty="0"/>
          </a:p>
          <a:p>
            <a:pPr algn="ctr"/>
            <a:endParaRPr lang="en-US" dirty="0"/>
          </a:p>
          <a:p>
            <a:pPr algn="ctr"/>
            <a:endParaRPr lang="en-US" dirty="0"/>
          </a:p>
          <a:p>
            <a:pPr algn="ctr"/>
            <a:endParaRPr lang="en-US" dirty="0"/>
          </a:p>
          <a:p>
            <a:pPr algn="ctr"/>
            <a:r>
              <a:rPr lang="en-US" dirty="0"/>
              <a:t>In the journey through this pandemic, we need to be that aware of the prevalence of trauma and treat everyone as though that is a real part of who they are</a:t>
            </a:r>
          </a:p>
        </p:txBody>
      </p:sp>
      <p:pic>
        <p:nvPicPr>
          <p:cNvPr id="5" name="Picture 4">
            <a:extLst>
              <a:ext uri="{FF2B5EF4-FFF2-40B4-BE49-F238E27FC236}">
                <a16:creationId xmlns:a16="http://schemas.microsoft.com/office/drawing/2014/main" id="{3ACC3377-DD8A-4492-96A5-D25CA95028A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09104" y="789082"/>
            <a:ext cx="5918719" cy="950945"/>
          </a:xfrm>
          <a:prstGeom prst="rect">
            <a:avLst/>
          </a:prstGeom>
        </p:spPr>
      </p:pic>
      <p:pic>
        <p:nvPicPr>
          <p:cNvPr id="8" name="Picture 7">
            <a:extLst>
              <a:ext uri="{FF2B5EF4-FFF2-40B4-BE49-F238E27FC236}">
                <a16:creationId xmlns:a16="http://schemas.microsoft.com/office/drawing/2014/main" id="{C81B9E09-B82D-4545-A53A-AA59BC1D072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47861" y="3429000"/>
            <a:ext cx="4310743" cy="1294593"/>
          </a:xfrm>
          <a:prstGeom prst="rect">
            <a:avLst/>
          </a:prstGeom>
        </p:spPr>
      </p:pic>
    </p:spTree>
    <p:extLst>
      <p:ext uri="{BB962C8B-B14F-4D97-AF65-F5344CB8AC3E}">
        <p14:creationId xmlns:p14="http://schemas.microsoft.com/office/powerpoint/2010/main" val="1043630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6E04-6BBC-4748-BA2A-A08FB352D05B}"/>
              </a:ext>
            </a:extLst>
          </p:cNvPr>
          <p:cNvSpPr>
            <a:spLocks noGrp="1"/>
          </p:cNvSpPr>
          <p:nvPr>
            <p:ph type="title"/>
          </p:nvPr>
        </p:nvSpPr>
        <p:spPr/>
        <p:txBody>
          <a:bodyPr/>
          <a:lstStyle/>
          <a:p>
            <a:pPr algn="ctr"/>
            <a:r>
              <a:rPr lang="en-US" dirty="0"/>
              <a:t>Pandemic Fall Out</a:t>
            </a:r>
          </a:p>
        </p:txBody>
      </p:sp>
      <p:sp>
        <p:nvSpPr>
          <p:cNvPr id="3" name="Content Placeholder 2">
            <a:extLst>
              <a:ext uri="{FF2B5EF4-FFF2-40B4-BE49-F238E27FC236}">
                <a16:creationId xmlns:a16="http://schemas.microsoft.com/office/drawing/2014/main" id="{43BCDFE4-9ED5-43DE-B808-649CB651B835}"/>
              </a:ext>
            </a:extLst>
          </p:cNvPr>
          <p:cNvSpPr>
            <a:spLocks noGrp="1"/>
          </p:cNvSpPr>
          <p:nvPr>
            <p:ph idx="1"/>
          </p:nvPr>
        </p:nvSpPr>
        <p:spPr/>
        <p:txBody>
          <a:bodyPr/>
          <a:lstStyle/>
          <a:p>
            <a:pPr algn="ctr"/>
            <a:r>
              <a:rPr lang="en-US" dirty="0"/>
              <a:t>As the </a:t>
            </a:r>
            <a:r>
              <a:rPr lang="en-US" u="sng" dirty="0">
                <a:hlinkClick r:id="rId2" tooltip="Psychology Today looks at COVID-19"/>
              </a:rPr>
              <a:t>COVID-19</a:t>
            </a:r>
            <a:r>
              <a:rPr lang="en-US" dirty="0"/>
              <a:t> pandemic spreads across the globe, and is very much in our own backyards, we are amidst a time of uncertainty and upheaval.</a:t>
            </a:r>
          </a:p>
          <a:p>
            <a:pPr algn="ctr"/>
            <a:r>
              <a:rPr lang="en-US" dirty="0"/>
              <a:t> Where the focus may often be on recognizing COVID-19 symptoms during this time, it is also important to recognize that this time of crisis and trauma may lead to mental health challenges for many. </a:t>
            </a:r>
          </a:p>
          <a:p>
            <a:pPr algn="ctr"/>
            <a:r>
              <a:rPr lang="en-US" dirty="0"/>
              <a:t>What are the mental health consequences of a pandemic and how do we cope when there is much that is out of our control?</a:t>
            </a:r>
          </a:p>
          <a:p>
            <a:endParaRPr lang="en-US" dirty="0"/>
          </a:p>
        </p:txBody>
      </p:sp>
    </p:spTree>
    <p:extLst>
      <p:ext uri="{BB962C8B-B14F-4D97-AF65-F5344CB8AC3E}">
        <p14:creationId xmlns:p14="http://schemas.microsoft.com/office/powerpoint/2010/main" val="12151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B163-33E4-4E49-9984-FC9E4BCE5413}"/>
              </a:ext>
            </a:extLst>
          </p:cNvPr>
          <p:cNvSpPr>
            <a:spLocks noGrp="1"/>
          </p:cNvSpPr>
          <p:nvPr>
            <p:ph type="title"/>
          </p:nvPr>
        </p:nvSpPr>
        <p:spPr/>
        <p:txBody>
          <a:bodyPr/>
          <a:lstStyle/>
          <a:p>
            <a:pPr algn="ctr"/>
            <a:r>
              <a:rPr lang="en-US" dirty="0"/>
              <a:t>Pandemic = Crisis</a:t>
            </a:r>
          </a:p>
        </p:txBody>
      </p:sp>
      <p:sp>
        <p:nvSpPr>
          <p:cNvPr id="3" name="Content Placeholder 2">
            <a:extLst>
              <a:ext uri="{FF2B5EF4-FFF2-40B4-BE49-F238E27FC236}">
                <a16:creationId xmlns:a16="http://schemas.microsoft.com/office/drawing/2014/main" id="{BAFDFF49-A90F-4505-8F81-9BFC5B95ED85}"/>
              </a:ext>
            </a:extLst>
          </p:cNvPr>
          <p:cNvSpPr>
            <a:spLocks noGrp="1"/>
          </p:cNvSpPr>
          <p:nvPr>
            <p:ph idx="1"/>
          </p:nvPr>
        </p:nvSpPr>
        <p:spPr>
          <a:xfrm>
            <a:off x="2318625" y="2245568"/>
            <a:ext cx="8915400" cy="3777622"/>
          </a:xfrm>
        </p:spPr>
        <p:txBody>
          <a:bodyPr>
            <a:normAutofit fontScale="92500" lnSpcReduction="10000"/>
          </a:bodyPr>
          <a:lstStyle/>
          <a:p>
            <a:endParaRPr lang="en-US" dirty="0"/>
          </a:p>
          <a:p>
            <a:pPr marL="0" indent="0">
              <a:buNone/>
            </a:pPr>
            <a:endParaRPr lang="en-US" dirty="0"/>
          </a:p>
          <a:p>
            <a:pPr algn="ctr"/>
            <a:r>
              <a:rPr lang="en-US" dirty="0"/>
              <a:t>Its important to call it what it is and not try to sugar coat or minimize it.  When we minimize things we take a real lunge toward insulting the average person’s intelligence.  </a:t>
            </a:r>
          </a:p>
          <a:p>
            <a:pPr algn="ctr"/>
            <a:r>
              <a:rPr lang="en-US" dirty="0"/>
              <a:t>First, it is important to acknowledge that a pandemic is considered a crisis, and in turn, can be traumatizing. </a:t>
            </a:r>
          </a:p>
          <a:p>
            <a:pPr algn="ctr"/>
            <a:r>
              <a:rPr lang="en-US" dirty="0"/>
              <a:t>The trauma can happen as a result of a number of different very real variables…perhaps someone has contracted the virus themselves, maybe they are close to someone who has, maybe they have lost a loved one as a result of the crisis….whatever the situation the result can be very real chaos.  </a:t>
            </a:r>
          </a:p>
          <a:p>
            <a:pPr algn="ctr"/>
            <a:r>
              <a:rPr lang="en-US" dirty="0"/>
              <a:t>the upheaval of a widespread health crisis can be </a:t>
            </a:r>
            <a:r>
              <a:rPr lang="en-US" u="sng" dirty="0">
                <a:hlinkClick r:id="rId2" tooltip="Psychology Today looks at traumatic"/>
              </a:rPr>
              <a:t>traumatic</a:t>
            </a:r>
            <a:r>
              <a:rPr lang="en-US" dirty="0"/>
              <a:t>.</a:t>
            </a:r>
          </a:p>
        </p:txBody>
      </p:sp>
      <p:pic>
        <p:nvPicPr>
          <p:cNvPr id="17" name="Picture 16">
            <a:extLst>
              <a:ext uri="{FF2B5EF4-FFF2-40B4-BE49-F238E27FC236}">
                <a16:creationId xmlns:a16="http://schemas.microsoft.com/office/drawing/2014/main" id="{76280F19-67E0-4A61-B93F-1DF61DB1B4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03032" y="1264555"/>
            <a:ext cx="2169368" cy="1454753"/>
          </a:xfrm>
          <a:prstGeom prst="rect">
            <a:avLst/>
          </a:prstGeom>
        </p:spPr>
      </p:pic>
    </p:spTree>
    <p:extLst>
      <p:ext uri="{BB962C8B-B14F-4D97-AF65-F5344CB8AC3E}">
        <p14:creationId xmlns:p14="http://schemas.microsoft.com/office/powerpoint/2010/main" val="171311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80F4D-C16C-4655-81BF-7B672A1D98F2}"/>
              </a:ext>
            </a:extLst>
          </p:cNvPr>
          <p:cNvSpPr>
            <a:spLocks noGrp="1"/>
          </p:cNvSpPr>
          <p:nvPr>
            <p:ph type="title"/>
          </p:nvPr>
        </p:nvSpPr>
        <p:spPr/>
        <p:txBody>
          <a:bodyPr/>
          <a:lstStyle/>
          <a:p>
            <a:pPr algn="ctr"/>
            <a:r>
              <a:rPr lang="en-US" dirty="0"/>
              <a:t>Important Images </a:t>
            </a:r>
          </a:p>
        </p:txBody>
      </p:sp>
      <p:pic>
        <p:nvPicPr>
          <p:cNvPr id="6" name="Content Placeholder 5" descr="Dan Meyers/Unsplash ">
            <a:extLst>
              <a:ext uri="{FF2B5EF4-FFF2-40B4-BE49-F238E27FC236}">
                <a16:creationId xmlns:a16="http://schemas.microsoft.com/office/drawing/2014/main" id="{37A4119F-B5B1-4BE4-9111-C11801D39A8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5469" y="2519266"/>
            <a:ext cx="5505062" cy="3714624"/>
          </a:xfrm>
          <a:prstGeom prst="rect">
            <a:avLst/>
          </a:prstGeom>
          <a:noFill/>
          <a:ln>
            <a:noFill/>
          </a:ln>
        </p:spPr>
      </p:pic>
    </p:spTree>
    <p:extLst>
      <p:ext uri="{BB962C8B-B14F-4D97-AF65-F5344CB8AC3E}">
        <p14:creationId xmlns:p14="http://schemas.microsoft.com/office/powerpoint/2010/main" val="3074465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85CBD-996D-451E-920B-F4DAAFECF0C0}"/>
              </a:ext>
            </a:extLst>
          </p:cNvPr>
          <p:cNvSpPr>
            <a:spLocks noGrp="1"/>
          </p:cNvSpPr>
          <p:nvPr>
            <p:ph type="title"/>
          </p:nvPr>
        </p:nvSpPr>
        <p:spPr/>
        <p:txBody>
          <a:bodyPr/>
          <a:lstStyle/>
          <a:p>
            <a:pPr algn="ctr"/>
            <a:r>
              <a:rPr lang="en-US" dirty="0"/>
              <a:t>It’s ok to not feel ok</a:t>
            </a:r>
          </a:p>
        </p:txBody>
      </p:sp>
      <p:pic>
        <p:nvPicPr>
          <p:cNvPr id="5" name="Content Placeholder 4">
            <a:extLst>
              <a:ext uri="{FF2B5EF4-FFF2-40B4-BE49-F238E27FC236}">
                <a16:creationId xmlns:a16="http://schemas.microsoft.com/office/drawing/2014/main" id="{7D709A14-4C0A-4152-B51B-0C9E9DFBF55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980182" y="1116240"/>
            <a:ext cx="3200400" cy="3200400"/>
          </a:xfrm>
        </p:spPr>
      </p:pic>
      <p:sp>
        <p:nvSpPr>
          <p:cNvPr id="7" name="TextBox 6">
            <a:extLst>
              <a:ext uri="{FF2B5EF4-FFF2-40B4-BE49-F238E27FC236}">
                <a16:creationId xmlns:a16="http://schemas.microsoft.com/office/drawing/2014/main" id="{5E6BECA6-D21B-46E6-9597-5881A8B64362}"/>
              </a:ext>
            </a:extLst>
          </p:cNvPr>
          <p:cNvSpPr txBox="1"/>
          <p:nvPr/>
        </p:nvSpPr>
        <p:spPr>
          <a:xfrm>
            <a:off x="1968759" y="4316640"/>
            <a:ext cx="9974425" cy="1569660"/>
          </a:xfrm>
          <a:prstGeom prst="rect">
            <a:avLst/>
          </a:prstGeom>
          <a:noFill/>
        </p:spPr>
        <p:txBody>
          <a:bodyPr wrap="square" rtlCol="0">
            <a:spAutoFit/>
          </a:bodyPr>
          <a:lstStyle/>
          <a:p>
            <a:pPr algn="ctr"/>
            <a:r>
              <a:rPr lang="en-US" dirty="0"/>
              <a:t>“</a:t>
            </a:r>
            <a:r>
              <a:rPr lang="en-US" sz="2400" dirty="0"/>
              <a:t>This is a stress affecting all of us in one way or another to different degrees, and once we acknowledge that to ourselves and to others, we can start looking for strategies and resources for treatment and better health” – Dr. Fava – Mass General</a:t>
            </a:r>
          </a:p>
        </p:txBody>
      </p:sp>
    </p:spTree>
    <p:extLst>
      <p:ext uri="{BB962C8B-B14F-4D97-AF65-F5344CB8AC3E}">
        <p14:creationId xmlns:p14="http://schemas.microsoft.com/office/powerpoint/2010/main" val="3750355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526C-BB0F-43D5-8DBA-4BF0AF4A8B45}"/>
              </a:ext>
            </a:extLst>
          </p:cNvPr>
          <p:cNvSpPr>
            <a:spLocks noGrp="1"/>
          </p:cNvSpPr>
          <p:nvPr>
            <p:ph type="title"/>
          </p:nvPr>
        </p:nvSpPr>
        <p:spPr/>
        <p:txBody>
          <a:bodyPr/>
          <a:lstStyle/>
          <a:p>
            <a:pPr algn="ctr"/>
            <a:r>
              <a:rPr lang="en-US" dirty="0"/>
              <a:t>YOU</a:t>
            </a:r>
          </a:p>
        </p:txBody>
      </p:sp>
      <p:pic>
        <p:nvPicPr>
          <p:cNvPr id="5" name="Content Placeholder 4">
            <a:extLst>
              <a:ext uri="{FF2B5EF4-FFF2-40B4-BE49-F238E27FC236}">
                <a16:creationId xmlns:a16="http://schemas.microsoft.com/office/drawing/2014/main" id="{168CBD6C-D133-4E42-855F-78B1FB39CED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431363" y="1905000"/>
            <a:ext cx="7231100" cy="4006850"/>
          </a:xfrm>
        </p:spPr>
      </p:pic>
    </p:spTree>
    <p:extLst>
      <p:ext uri="{BB962C8B-B14F-4D97-AF65-F5344CB8AC3E}">
        <p14:creationId xmlns:p14="http://schemas.microsoft.com/office/powerpoint/2010/main" val="92189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DB84B-4F22-46B9-88F7-E603CF83ECA4}"/>
              </a:ext>
            </a:extLst>
          </p:cNvPr>
          <p:cNvSpPr>
            <a:spLocks noGrp="1"/>
          </p:cNvSpPr>
          <p:nvPr>
            <p:ph type="title"/>
          </p:nvPr>
        </p:nvSpPr>
        <p:spPr/>
        <p:txBody>
          <a:bodyPr/>
          <a:lstStyle/>
          <a:p>
            <a:pPr algn="ctr"/>
            <a:r>
              <a:rPr lang="en-US" dirty="0"/>
              <a:t>Tool Kit essentials</a:t>
            </a:r>
          </a:p>
        </p:txBody>
      </p:sp>
      <p:sp>
        <p:nvSpPr>
          <p:cNvPr id="3" name="Content Placeholder 2">
            <a:extLst>
              <a:ext uri="{FF2B5EF4-FFF2-40B4-BE49-F238E27FC236}">
                <a16:creationId xmlns:a16="http://schemas.microsoft.com/office/drawing/2014/main" id="{D2DDA41A-262E-463E-B2A1-939023FB1350}"/>
              </a:ext>
            </a:extLst>
          </p:cNvPr>
          <p:cNvSpPr>
            <a:spLocks noGrp="1"/>
          </p:cNvSpPr>
          <p:nvPr>
            <p:ph idx="1"/>
          </p:nvPr>
        </p:nvSpPr>
        <p:spPr>
          <a:xfrm>
            <a:off x="1576137" y="2133600"/>
            <a:ext cx="9928475" cy="4255168"/>
          </a:xfrm>
        </p:spPr>
        <p:txBody>
          <a:bodyPr>
            <a:normAutofit/>
          </a:bodyPr>
          <a:lstStyle/>
          <a:p>
            <a:endParaRPr lang="en-US" dirty="0"/>
          </a:p>
          <a:p>
            <a:endParaRPr lang="en-US" dirty="0"/>
          </a:p>
          <a:p>
            <a:endParaRPr lang="en-US" dirty="0"/>
          </a:p>
          <a:p>
            <a:endParaRPr lang="en-US" dirty="0"/>
          </a:p>
          <a:p>
            <a:r>
              <a:rPr lang="en-US" dirty="0"/>
              <a:t>Some tips for taking care of your mental health and the mental health of others  during the COVID-19 pandemic may be:</a:t>
            </a:r>
          </a:p>
          <a:p>
            <a:pPr lvl="0"/>
            <a:r>
              <a:rPr lang="en-US" dirty="0"/>
              <a:t>Stay connected with people. Even if the times necessitate quarantine or social distancing, get creative in ways to stay connected to others. Technology can be a great resource when physical proximity is not an option.</a:t>
            </a:r>
          </a:p>
          <a:p>
            <a:pPr marL="0" indent="0">
              <a:buNone/>
            </a:pPr>
            <a:endParaRPr lang="en-US" dirty="0"/>
          </a:p>
          <a:p>
            <a:endParaRPr lang="en-US" dirty="0"/>
          </a:p>
        </p:txBody>
      </p:sp>
      <p:pic>
        <p:nvPicPr>
          <p:cNvPr id="5" name="Picture 4">
            <a:extLst>
              <a:ext uri="{FF2B5EF4-FFF2-40B4-BE49-F238E27FC236}">
                <a16:creationId xmlns:a16="http://schemas.microsoft.com/office/drawing/2014/main" id="{C02F3EF7-9E1C-4D73-A1C4-53F11FC160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63885" y="1242784"/>
            <a:ext cx="3435869" cy="2287723"/>
          </a:xfrm>
          <a:prstGeom prst="rect">
            <a:avLst/>
          </a:prstGeom>
        </p:spPr>
      </p:pic>
    </p:spTree>
    <p:extLst>
      <p:ext uri="{BB962C8B-B14F-4D97-AF65-F5344CB8AC3E}">
        <p14:creationId xmlns:p14="http://schemas.microsoft.com/office/powerpoint/2010/main" val="254962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3922-D9DF-45EE-86BD-77875ECB1A8D}"/>
              </a:ext>
            </a:extLst>
          </p:cNvPr>
          <p:cNvSpPr>
            <a:spLocks noGrp="1"/>
          </p:cNvSpPr>
          <p:nvPr>
            <p:ph type="title"/>
          </p:nvPr>
        </p:nvSpPr>
        <p:spPr/>
        <p:txBody>
          <a:bodyPr/>
          <a:lstStyle/>
          <a:p>
            <a:pPr algn="ctr"/>
            <a:r>
              <a:rPr lang="en-US" dirty="0"/>
              <a:t>Tips Continued</a:t>
            </a:r>
          </a:p>
        </p:txBody>
      </p:sp>
      <p:sp>
        <p:nvSpPr>
          <p:cNvPr id="3" name="Content Placeholder 2">
            <a:extLst>
              <a:ext uri="{FF2B5EF4-FFF2-40B4-BE49-F238E27FC236}">
                <a16:creationId xmlns:a16="http://schemas.microsoft.com/office/drawing/2014/main" id="{A2941AC3-389E-46D0-8DBC-F8A8D79CC744}"/>
              </a:ext>
            </a:extLst>
          </p:cNvPr>
          <p:cNvSpPr>
            <a:spLocks noGrp="1"/>
          </p:cNvSpPr>
          <p:nvPr>
            <p:ph idx="1"/>
          </p:nvPr>
        </p:nvSpPr>
        <p:spPr/>
        <p:txBody>
          <a:bodyPr>
            <a:normAutofit/>
          </a:bodyPr>
          <a:lstStyle/>
          <a:p>
            <a:pPr lvl="0"/>
            <a:endParaRPr lang="en-US" dirty="0"/>
          </a:p>
          <a:p>
            <a:pPr lvl="0"/>
            <a:endParaRPr lang="en-US" dirty="0"/>
          </a:p>
          <a:p>
            <a:pPr lvl="0"/>
            <a:endParaRPr lang="en-US" dirty="0"/>
          </a:p>
          <a:p>
            <a:pPr lvl="0"/>
            <a:endParaRPr lang="en-US" dirty="0"/>
          </a:p>
          <a:p>
            <a:pPr lvl="0"/>
            <a:r>
              <a:rPr lang="en-US" dirty="0"/>
              <a:t>When all else fails, remember the basics. Be sure to get enough sleep, eat well, and exercise. Research demonstrates that these basic daily tasks support our brains in coping effectively, regulating stress, decreasing depression and anxiety symptoms, and processing information.</a:t>
            </a:r>
          </a:p>
          <a:p>
            <a:endParaRPr lang="en-US" dirty="0"/>
          </a:p>
        </p:txBody>
      </p:sp>
      <p:pic>
        <p:nvPicPr>
          <p:cNvPr id="5" name="Picture 4">
            <a:extLst>
              <a:ext uri="{FF2B5EF4-FFF2-40B4-BE49-F238E27FC236}">
                <a16:creationId xmlns:a16="http://schemas.microsoft.com/office/drawing/2014/main" id="{3CEB3A2E-4D63-4880-A75A-E9A641E3014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38677" y="2078110"/>
            <a:ext cx="2695575" cy="1524000"/>
          </a:xfrm>
          <a:prstGeom prst="rect">
            <a:avLst/>
          </a:prstGeom>
        </p:spPr>
      </p:pic>
    </p:spTree>
    <p:extLst>
      <p:ext uri="{BB962C8B-B14F-4D97-AF65-F5344CB8AC3E}">
        <p14:creationId xmlns:p14="http://schemas.microsoft.com/office/powerpoint/2010/main" val="3690478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38A1-A976-415F-802C-ED5DA3948467}"/>
              </a:ext>
            </a:extLst>
          </p:cNvPr>
          <p:cNvSpPr>
            <a:spLocks noGrp="1"/>
          </p:cNvSpPr>
          <p:nvPr>
            <p:ph type="title"/>
          </p:nvPr>
        </p:nvSpPr>
        <p:spPr/>
        <p:txBody>
          <a:bodyPr/>
          <a:lstStyle/>
          <a:p>
            <a:pPr algn="ctr"/>
            <a:r>
              <a:rPr lang="en-US" dirty="0"/>
              <a:t>Tips Continued</a:t>
            </a:r>
          </a:p>
        </p:txBody>
      </p:sp>
      <p:sp>
        <p:nvSpPr>
          <p:cNvPr id="3" name="Content Placeholder 2">
            <a:extLst>
              <a:ext uri="{FF2B5EF4-FFF2-40B4-BE49-F238E27FC236}">
                <a16:creationId xmlns:a16="http://schemas.microsoft.com/office/drawing/2014/main" id="{969764FD-5231-4154-AF86-6009953C6014}"/>
              </a:ext>
            </a:extLst>
          </p:cNvPr>
          <p:cNvSpPr>
            <a:spLocks noGrp="1"/>
          </p:cNvSpPr>
          <p:nvPr>
            <p:ph idx="1"/>
          </p:nvPr>
        </p:nvSpPr>
        <p:spPr/>
        <p:txBody>
          <a:bodyPr/>
          <a:lstStyle/>
          <a:p>
            <a:pPr lvl="0"/>
            <a:endParaRPr lang="en-US" dirty="0"/>
          </a:p>
          <a:p>
            <a:pPr lvl="0"/>
            <a:endParaRPr lang="en-US" dirty="0"/>
          </a:p>
          <a:p>
            <a:pPr lvl="0"/>
            <a:endParaRPr lang="en-US" dirty="0"/>
          </a:p>
          <a:p>
            <a:pPr lvl="0"/>
            <a:endParaRPr lang="en-US" dirty="0"/>
          </a:p>
          <a:p>
            <a:pPr lvl="0"/>
            <a:endParaRPr lang="en-US" dirty="0"/>
          </a:p>
          <a:p>
            <a:pPr lvl="0" algn="ctr"/>
            <a:r>
              <a:rPr lang="en-US" dirty="0"/>
              <a:t>Just as you would create a medical toolkit, create a coping toolkit for yourself. Put together a list or kit of activities and objects that help you feel grounded, safe, bring you joy, and increase your quality of life as you ride out this crisis.</a:t>
            </a:r>
          </a:p>
          <a:p>
            <a:endParaRPr lang="en-US" dirty="0"/>
          </a:p>
        </p:txBody>
      </p:sp>
      <p:pic>
        <p:nvPicPr>
          <p:cNvPr id="5" name="Picture 4">
            <a:extLst>
              <a:ext uri="{FF2B5EF4-FFF2-40B4-BE49-F238E27FC236}">
                <a16:creationId xmlns:a16="http://schemas.microsoft.com/office/drawing/2014/main" id="{75F8361A-5C73-4E8E-A367-F80F57FCD6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12069" y="1804695"/>
            <a:ext cx="1574800" cy="1905000"/>
          </a:xfrm>
          <a:prstGeom prst="rect">
            <a:avLst/>
          </a:prstGeom>
        </p:spPr>
      </p:pic>
    </p:spTree>
    <p:extLst>
      <p:ext uri="{BB962C8B-B14F-4D97-AF65-F5344CB8AC3E}">
        <p14:creationId xmlns:p14="http://schemas.microsoft.com/office/powerpoint/2010/main" val="200997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EE28-7C24-4BE5-85A5-8764116308C3}"/>
              </a:ext>
            </a:extLst>
          </p:cNvPr>
          <p:cNvSpPr>
            <a:spLocks noGrp="1"/>
          </p:cNvSpPr>
          <p:nvPr>
            <p:ph type="title"/>
          </p:nvPr>
        </p:nvSpPr>
        <p:spPr/>
        <p:txBody>
          <a:bodyPr/>
          <a:lstStyle/>
          <a:p>
            <a:pPr algn="ctr"/>
            <a:r>
              <a:rPr lang="en-US" dirty="0"/>
              <a:t>Oklahoma City Bombing of the </a:t>
            </a:r>
            <a:r>
              <a:rPr lang="en-US" dirty="0" err="1"/>
              <a:t>Murrah</a:t>
            </a:r>
            <a:r>
              <a:rPr lang="en-US" dirty="0"/>
              <a:t> Building- April 19, 1995 – 168 deaths</a:t>
            </a:r>
          </a:p>
        </p:txBody>
      </p:sp>
      <p:pic>
        <p:nvPicPr>
          <p:cNvPr id="1026" name="Picture 2" descr="Oklahoma City Bombing — FBI">
            <a:extLst>
              <a:ext uri="{FF2B5EF4-FFF2-40B4-BE49-F238E27FC236}">
                <a16:creationId xmlns:a16="http://schemas.microsoft.com/office/drawing/2014/main" id="{49889A09-92BE-40B5-B533-7801C3E49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871" y="2417852"/>
            <a:ext cx="2801063" cy="33866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00F2904-1396-4CDF-AACC-3960B1390D4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489788" y="2568619"/>
            <a:ext cx="4033935" cy="3190875"/>
          </a:xfrm>
          <a:prstGeom prst="rect">
            <a:avLst/>
          </a:prstGeom>
        </p:spPr>
      </p:pic>
      <p:sp>
        <p:nvSpPr>
          <p:cNvPr id="10" name="TextBox 9">
            <a:extLst>
              <a:ext uri="{FF2B5EF4-FFF2-40B4-BE49-F238E27FC236}">
                <a16:creationId xmlns:a16="http://schemas.microsoft.com/office/drawing/2014/main" id="{F85C99A9-1C6B-469C-97F1-1E23FF239EF5}"/>
              </a:ext>
            </a:extLst>
          </p:cNvPr>
          <p:cNvSpPr txBox="1"/>
          <p:nvPr/>
        </p:nvSpPr>
        <p:spPr>
          <a:xfrm>
            <a:off x="1219200" y="6619875"/>
            <a:ext cx="4033935" cy="230832"/>
          </a:xfrm>
          <a:prstGeom prst="rect">
            <a:avLst/>
          </a:prstGeom>
          <a:noFill/>
        </p:spPr>
        <p:txBody>
          <a:bodyPr wrap="square" rtlCol="0">
            <a:spAutoFit/>
          </a:bodyPr>
          <a:lstStyle/>
          <a:p>
            <a:r>
              <a:rPr lang="en-US" sz="900">
                <a:hlinkClick r:id="rId4" tooltip="https://www.flickr.com/photos/usacetulsa/17071631109"/>
              </a:rPr>
              <a:t>This Photo</a:t>
            </a:r>
            <a:r>
              <a:rPr lang="en-US" sz="900"/>
              <a:t> by Unknown Author is licensed under </a:t>
            </a:r>
            <a:r>
              <a:rPr lang="en-US" sz="900">
                <a:hlinkClick r:id="rId5" tooltip="https://creativecommons.org/licenses/by/3.0/"/>
              </a:rPr>
              <a:t>CC BY</a:t>
            </a:r>
            <a:endParaRPr lang="en-US" sz="900"/>
          </a:p>
        </p:txBody>
      </p:sp>
      <p:pic>
        <p:nvPicPr>
          <p:cNvPr id="16" name="Content Placeholder 15">
            <a:extLst>
              <a:ext uri="{FF2B5EF4-FFF2-40B4-BE49-F238E27FC236}">
                <a16:creationId xmlns:a16="http://schemas.microsoft.com/office/drawing/2014/main" id="{46AD81AE-41B9-4445-B941-0EB72AD89C80}"/>
              </a:ext>
            </a:extLst>
          </p:cNvPr>
          <p:cNvPicPr>
            <a:picLocks noGrp="1" noChangeAspect="1"/>
          </p:cNvPicPr>
          <p:nvPr>
            <p:ph idx="1"/>
          </p:nvPr>
        </p:nvPicPr>
        <p:blipFill>
          <a:blip r:embed="rId6">
            <a:extLst>
              <a:ext uri="{837473B0-CC2E-450A-ABE3-18F120FF3D39}">
                <a1611:picAttrSrcUrl xmlns:a1611="http://schemas.microsoft.com/office/drawing/2016/11/main" r:id="rId7"/>
              </a:ext>
            </a:extLst>
          </a:blip>
          <a:stretch>
            <a:fillRect/>
          </a:stretch>
        </p:blipFill>
        <p:spPr>
          <a:xfrm>
            <a:off x="5971593" y="3173629"/>
            <a:ext cx="2801063" cy="1641842"/>
          </a:xfrm>
        </p:spPr>
      </p:pic>
      <p:sp>
        <p:nvSpPr>
          <p:cNvPr id="17" name="TextBox 16">
            <a:extLst>
              <a:ext uri="{FF2B5EF4-FFF2-40B4-BE49-F238E27FC236}">
                <a16:creationId xmlns:a16="http://schemas.microsoft.com/office/drawing/2014/main" id="{F70DCBCB-6FBB-47D6-AEE5-E1C9DC0CDF41}"/>
              </a:ext>
            </a:extLst>
          </p:cNvPr>
          <p:cNvSpPr txBox="1"/>
          <p:nvPr/>
        </p:nvSpPr>
        <p:spPr>
          <a:xfrm>
            <a:off x="7417837" y="6084100"/>
            <a:ext cx="2462763" cy="369332"/>
          </a:xfrm>
          <a:prstGeom prst="rect">
            <a:avLst/>
          </a:prstGeom>
          <a:noFill/>
        </p:spPr>
        <p:txBody>
          <a:bodyPr wrap="square" rtlCol="0">
            <a:spAutoFit/>
          </a:bodyPr>
          <a:lstStyle/>
          <a:p>
            <a:r>
              <a:rPr lang="en-US" sz="900">
                <a:hlinkClick r:id="rId7" tooltip="http://fair.org/extra/the-oklahoma-city-bombing/"/>
              </a:rPr>
              <a:t>This Photo</a:t>
            </a:r>
            <a:r>
              <a:rPr lang="en-US" sz="900"/>
              <a:t> by Unknown Author is licensed under </a:t>
            </a:r>
            <a:r>
              <a:rPr lang="en-US" sz="900">
                <a:hlinkClick r:id="rId8" tooltip="https://creativecommons.org/licenses/by-nc-nd/3.0/"/>
              </a:rPr>
              <a:t>CC BY-NC-ND</a:t>
            </a:r>
            <a:endParaRPr lang="en-US" sz="900"/>
          </a:p>
        </p:txBody>
      </p:sp>
    </p:spTree>
    <p:extLst>
      <p:ext uri="{BB962C8B-B14F-4D97-AF65-F5344CB8AC3E}">
        <p14:creationId xmlns:p14="http://schemas.microsoft.com/office/powerpoint/2010/main" val="26507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7292-3DB1-47DD-AF95-16C46AC9CE8A}"/>
              </a:ext>
            </a:extLst>
          </p:cNvPr>
          <p:cNvSpPr>
            <a:spLocks noGrp="1"/>
          </p:cNvSpPr>
          <p:nvPr>
            <p:ph type="title"/>
          </p:nvPr>
        </p:nvSpPr>
        <p:spPr/>
        <p:txBody>
          <a:bodyPr/>
          <a:lstStyle/>
          <a:p>
            <a:pPr algn="ctr"/>
            <a:r>
              <a:rPr lang="en-US" dirty="0"/>
              <a:t>Tips Continued</a:t>
            </a:r>
          </a:p>
        </p:txBody>
      </p:sp>
      <p:sp>
        <p:nvSpPr>
          <p:cNvPr id="3" name="Content Placeholder 2">
            <a:extLst>
              <a:ext uri="{FF2B5EF4-FFF2-40B4-BE49-F238E27FC236}">
                <a16:creationId xmlns:a16="http://schemas.microsoft.com/office/drawing/2014/main" id="{39BA7F5F-2F23-40F9-9C86-9390546310AC}"/>
              </a:ext>
            </a:extLst>
          </p:cNvPr>
          <p:cNvSpPr>
            <a:spLocks noGrp="1"/>
          </p:cNvSpPr>
          <p:nvPr>
            <p:ph idx="1"/>
          </p:nvPr>
        </p:nvSpPr>
        <p:spPr/>
        <p:txBody>
          <a:bodyPr>
            <a:normAutofit/>
          </a:bodyPr>
          <a:lstStyle/>
          <a:p>
            <a:pPr lvl="0"/>
            <a:endParaRPr lang="en-US" dirty="0"/>
          </a:p>
          <a:p>
            <a:pPr marL="0" lvl="0" indent="0">
              <a:buNone/>
            </a:pPr>
            <a:endParaRPr lang="en-US" dirty="0"/>
          </a:p>
          <a:p>
            <a:pPr lvl="0"/>
            <a:endParaRPr lang="en-US" dirty="0"/>
          </a:p>
          <a:p>
            <a:pPr lvl="0"/>
            <a:endParaRPr lang="en-US" dirty="0"/>
          </a:p>
          <a:p>
            <a:pPr lvl="0"/>
            <a:endParaRPr lang="en-US" dirty="0"/>
          </a:p>
          <a:p>
            <a:pPr lvl="0"/>
            <a:endParaRPr lang="en-US" dirty="0"/>
          </a:p>
          <a:p>
            <a:pPr lvl="0" algn="ctr"/>
            <a:r>
              <a:rPr lang="en-US" dirty="0"/>
              <a:t>Although staying informed is important, as possible, minimize your exposure to media on the outbreak and/or the flooding of traumatic stories about the pandemic. Exposure to trauma-filled media has been linked with increases in vicarious traumatization and traumatic stress symptoms.</a:t>
            </a:r>
          </a:p>
          <a:p>
            <a:endParaRPr lang="en-US" dirty="0"/>
          </a:p>
        </p:txBody>
      </p:sp>
      <p:pic>
        <p:nvPicPr>
          <p:cNvPr id="5" name="Picture 4">
            <a:extLst>
              <a:ext uri="{FF2B5EF4-FFF2-40B4-BE49-F238E27FC236}">
                <a16:creationId xmlns:a16="http://schemas.microsoft.com/office/drawing/2014/main" id="{A7A1629F-4628-46EE-9858-B16D1568715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32715" y="1366360"/>
            <a:ext cx="3544824" cy="2577129"/>
          </a:xfrm>
          <a:prstGeom prst="rect">
            <a:avLst/>
          </a:prstGeom>
        </p:spPr>
      </p:pic>
    </p:spTree>
    <p:extLst>
      <p:ext uri="{BB962C8B-B14F-4D97-AF65-F5344CB8AC3E}">
        <p14:creationId xmlns:p14="http://schemas.microsoft.com/office/powerpoint/2010/main" val="1026969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D665-DDFA-4BB3-A7BD-8578B971ED1D}"/>
              </a:ext>
            </a:extLst>
          </p:cNvPr>
          <p:cNvSpPr>
            <a:spLocks noGrp="1"/>
          </p:cNvSpPr>
          <p:nvPr>
            <p:ph type="title"/>
          </p:nvPr>
        </p:nvSpPr>
        <p:spPr/>
        <p:txBody>
          <a:bodyPr/>
          <a:lstStyle/>
          <a:p>
            <a:pPr algn="ctr"/>
            <a:r>
              <a:rPr lang="en-US" dirty="0"/>
              <a:t>Final Tip</a:t>
            </a:r>
          </a:p>
        </p:txBody>
      </p:sp>
      <p:sp>
        <p:nvSpPr>
          <p:cNvPr id="3" name="Content Placeholder 2">
            <a:extLst>
              <a:ext uri="{FF2B5EF4-FFF2-40B4-BE49-F238E27FC236}">
                <a16:creationId xmlns:a16="http://schemas.microsoft.com/office/drawing/2014/main" id="{FECB3F9B-0D2C-4A31-B881-E1334A200E72}"/>
              </a:ext>
            </a:extLst>
          </p:cNvPr>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dirty="0"/>
              <a:t>If all else fails, normalize your struggles. Remember that you are not alone in this and many others are dealing with the consequences of this distressing time. Be kind to yourself (and others). Kindness and compassion can go a long way.</a:t>
            </a:r>
          </a:p>
          <a:p>
            <a:endParaRPr lang="en-US" dirty="0"/>
          </a:p>
        </p:txBody>
      </p:sp>
      <p:pic>
        <p:nvPicPr>
          <p:cNvPr id="5" name="Picture 4">
            <a:extLst>
              <a:ext uri="{FF2B5EF4-FFF2-40B4-BE49-F238E27FC236}">
                <a16:creationId xmlns:a16="http://schemas.microsoft.com/office/drawing/2014/main" id="{6B53EC48-C6C1-4C1A-91AD-6BCC45FAC63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87819" y="2040006"/>
            <a:ext cx="3304009" cy="1982405"/>
          </a:xfrm>
          <a:prstGeom prst="rect">
            <a:avLst/>
          </a:prstGeom>
        </p:spPr>
      </p:pic>
    </p:spTree>
    <p:extLst>
      <p:ext uri="{BB962C8B-B14F-4D97-AF65-F5344CB8AC3E}">
        <p14:creationId xmlns:p14="http://schemas.microsoft.com/office/powerpoint/2010/main" val="2246122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C3B9-C430-48F2-86D2-D8F96F549AA6}"/>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C9E3C81C-455C-411C-AF2E-045C92F31904}"/>
              </a:ext>
            </a:extLst>
          </p:cNvPr>
          <p:cNvSpPr>
            <a:spLocks noGrp="1"/>
          </p:cNvSpPr>
          <p:nvPr>
            <p:ph idx="1"/>
          </p:nvPr>
        </p:nvSpPr>
        <p:spPr/>
        <p:txBody>
          <a:bodyPr/>
          <a:lstStyle/>
          <a:p>
            <a:pPr algn="ctr"/>
            <a:r>
              <a:rPr lang="en-US" dirty="0"/>
              <a:t>-Hartford Healthcare.org</a:t>
            </a:r>
          </a:p>
          <a:p>
            <a:pPr algn="ctr"/>
            <a:r>
              <a:rPr lang="en-US" dirty="0"/>
              <a:t>NAMI</a:t>
            </a:r>
          </a:p>
          <a:p>
            <a:pPr algn="ctr"/>
            <a:r>
              <a:rPr lang="en-US" dirty="0"/>
              <a:t>Mass General.org</a:t>
            </a:r>
          </a:p>
          <a:p>
            <a:pPr algn="ctr"/>
            <a:r>
              <a:rPr lang="en-US" dirty="0"/>
              <a:t>Center for Disease Control</a:t>
            </a:r>
          </a:p>
          <a:p>
            <a:pPr algn="ctr"/>
            <a:r>
              <a:rPr lang="en-US" dirty="0"/>
              <a:t>Channel Five Evening News</a:t>
            </a:r>
          </a:p>
          <a:p>
            <a:endParaRPr lang="en-US" dirty="0"/>
          </a:p>
        </p:txBody>
      </p:sp>
    </p:spTree>
    <p:extLst>
      <p:ext uri="{BB962C8B-B14F-4D97-AF65-F5344CB8AC3E}">
        <p14:creationId xmlns:p14="http://schemas.microsoft.com/office/powerpoint/2010/main" val="36461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C509-6E48-4948-BF5C-546413DB770A}"/>
              </a:ext>
            </a:extLst>
          </p:cNvPr>
          <p:cNvSpPr>
            <a:spLocks noGrp="1"/>
          </p:cNvSpPr>
          <p:nvPr>
            <p:ph type="title"/>
          </p:nvPr>
        </p:nvSpPr>
        <p:spPr/>
        <p:txBody>
          <a:bodyPr>
            <a:normAutofit/>
          </a:bodyPr>
          <a:lstStyle/>
          <a:p>
            <a:pPr algn="ctr"/>
            <a:r>
              <a:rPr lang="en-US" sz="2400" dirty="0"/>
              <a:t>September 11, 2001</a:t>
            </a:r>
            <a:br>
              <a:rPr lang="en-US" sz="2400" dirty="0"/>
            </a:br>
            <a:r>
              <a:rPr lang="en-US" sz="2400" dirty="0"/>
              <a:t>2,997 </a:t>
            </a:r>
            <a:r>
              <a:rPr lang="en-US" sz="2400" dirty="0" err="1"/>
              <a:t>deaths..Countless</a:t>
            </a:r>
            <a:r>
              <a:rPr lang="en-US" sz="2400" dirty="0"/>
              <a:t> others as a result of the toxicity of the conditions…</a:t>
            </a:r>
          </a:p>
        </p:txBody>
      </p:sp>
      <p:pic>
        <p:nvPicPr>
          <p:cNvPr id="5" name="Content Placeholder 4">
            <a:extLst>
              <a:ext uri="{FF2B5EF4-FFF2-40B4-BE49-F238E27FC236}">
                <a16:creationId xmlns:a16="http://schemas.microsoft.com/office/drawing/2014/main" id="{4F5E29F7-593C-4620-98CB-3F871E67E2E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769156" y="2172283"/>
            <a:ext cx="5461000" cy="3644900"/>
          </a:xfrm>
        </p:spPr>
      </p:pic>
      <p:sp>
        <p:nvSpPr>
          <p:cNvPr id="6" name="TextBox 5">
            <a:extLst>
              <a:ext uri="{FF2B5EF4-FFF2-40B4-BE49-F238E27FC236}">
                <a16:creationId xmlns:a16="http://schemas.microsoft.com/office/drawing/2014/main" id="{F2E697DA-AEA9-41BD-842E-F6F78E48AF5B}"/>
              </a:ext>
            </a:extLst>
          </p:cNvPr>
          <p:cNvSpPr txBox="1"/>
          <p:nvPr/>
        </p:nvSpPr>
        <p:spPr>
          <a:xfrm>
            <a:off x="1769156" y="5817183"/>
            <a:ext cx="5461000" cy="230832"/>
          </a:xfrm>
          <a:prstGeom prst="rect">
            <a:avLst/>
          </a:prstGeom>
          <a:noFill/>
        </p:spPr>
        <p:txBody>
          <a:bodyPr wrap="square" rtlCol="0">
            <a:spAutoFit/>
          </a:bodyPr>
          <a:lstStyle/>
          <a:p>
            <a:r>
              <a:rPr lang="en-US" sz="900">
                <a:hlinkClick r:id="rId3" tooltip="http://www.sacerdotus.com/2012/09/september-11-2001-11-years.html"/>
              </a:rPr>
              <a:t>This Photo</a:t>
            </a:r>
            <a:r>
              <a:rPr lang="en-US" sz="900"/>
              <a:t> by Unknown Author is licensed under </a:t>
            </a:r>
            <a:r>
              <a:rPr lang="en-US" sz="900">
                <a:hlinkClick r:id="rId4" tooltip="https://creativecommons.org/licenses/by-nc-nd/3.0/"/>
              </a:rPr>
              <a:t>CC BY-NC-ND</a:t>
            </a:r>
            <a:endParaRPr lang="en-US" sz="900"/>
          </a:p>
        </p:txBody>
      </p:sp>
      <p:pic>
        <p:nvPicPr>
          <p:cNvPr id="8" name="Picture 7">
            <a:extLst>
              <a:ext uri="{FF2B5EF4-FFF2-40B4-BE49-F238E27FC236}">
                <a16:creationId xmlns:a16="http://schemas.microsoft.com/office/drawing/2014/main" id="{D3D61214-4ECB-43D7-A2C0-7221811AF61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501811" y="2172283"/>
            <a:ext cx="4329405" cy="3635827"/>
          </a:xfrm>
          <a:prstGeom prst="rect">
            <a:avLst/>
          </a:prstGeom>
        </p:spPr>
      </p:pic>
      <p:sp>
        <p:nvSpPr>
          <p:cNvPr id="9" name="TextBox 8">
            <a:extLst>
              <a:ext uri="{FF2B5EF4-FFF2-40B4-BE49-F238E27FC236}">
                <a16:creationId xmlns:a16="http://schemas.microsoft.com/office/drawing/2014/main" id="{503EBC5F-ED95-4AA4-93D3-35DEF18003FE}"/>
              </a:ext>
            </a:extLst>
          </p:cNvPr>
          <p:cNvSpPr txBox="1"/>
          <p:nvPr/>
        </p:nvSpPr>
        <p:spPr>
          <a:xfrm>
            <a:off x="7436497" y="5848745"/>
            <a:ext cx="4847771" cy="230832"/>
          </a:xfrm>
          <a:prstGeom prst="rect">
            <a:avLst/>
          </a:prstGeom>
          <a:noFill/>
        </p:spPr>
        <p:txBody>
          <a:bodyPr wrap="square" rtlCol="0">
            <a:spAutoFit/>
          </a:bodyPr>
          <a:lstStyle/>
          <a:p>
            <a:r>
              <a:rPr lang="en-US" sz="900">
                <a:hlinkClick r:id="rId6" tooltip="https://counterinformation.wordpress.com/2016/09/07/september-11-2001-the-15th-anniversary-of-the-crime-and-cover-up-of-the-century/"/>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89124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836-3A85-46B6-B39C-6B769577957F}"/>
              </a:ext>
            </a:extLst>
          </p:cNvPr>
          <p:cNvSpPr>
            <a:spLocks noGrp="1"/>
          </p:cNvSpPr>
          <p:nvPr>
            <p:ph type="title"/>
          </p:nvPr>
        </p:nvSpPr>
        <p:spPr>
          <a:xfrm>
            <a:off x="2592925" y="624110"/>
            <a:ext cx="8911687" cy="775482"/>
          </a:xfrm>
        </p:spPr>
        <p:txBody>
          <a:bodyPr/>
          <a:lstStyle/>
          <a:p>
            <a:r>
              <a:rPr lang="en-US" dirty="0"/>
              <a:t>September 11, 2001 Continued</a:t>
            </a:r>
          </a:p>
        </p:txBody>
      </p:sp>
      <p:pic>
        <p:nvPicPr>
          <p:cNvPr id="2050" name="Picture 2">
            <a:extLst>
              <a:ext uri="{FF2B5EF4-FFF2-40B4-BE49-F238E27FC236}">
                <a16:creationId xmlns:a16="http://schemas.microsoft.com/office/drawing/2014/main" id="{DB5E31C9-601C-4109-B5DA-C38679BCE2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0425" y="2455640"/>
            <a:ext cx="4725889" cy="3778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terest">
            <a:extLst>
              <a:ext uri="{FF2B5EF4-FFF2-40B4-BE49-F238E27FC236}">
                <a16:creationId xmlns:a16="http://schemas.microsoft.com/office/drawing/2014/main" id="{C2638F15-FA69-48E1-B994-C567B6879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041" y="2455639"/>
            <a:ext cx="5052999" cy="3778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15ABA0-1739-4108-A50A-66FBDE748C74}"/>
              </a:ext>
            </a:extLst>
          </p:cNvPr>
          <p:cNvSpPr txBox="1"/>
          <p:nvPr/>
        </p:nvSpPr>
        <p:spPr>
          <a:xfrm>
            <a:off x="1231641" y="1502229"/>
            <a:ext cx="3778898" cy="369332"/>
          </a:xfrm>
          <a:prstGeom prst="rect">
            <a:avLst/>
          </a:prstGeom>
          <a:noFill/>
        </p:spPr>
        <p:txBody>
          <a:bodyPr wrap="square" rtlCol="0">
            <a:spAutoFit/>
          </a:bodyPr>
          <a:lstStyle/>
          <a:p>
            <a:pPr algn="ctr"/>
            <a:r>
              <a:rPr lang="en-US" dirty="0"/>
              <a:t>The Pentagon</a:t>
            </a:r>
          </a:p>
        </p:txBody>
      </p:sp>
      <p:sp>
        <p:nvSpPr>
          <p:cNvPr id="5" name="TextBox 4">
            <a:extLst>
              <a:ext uri="{FF2B5EF4-FFF2-40B4-BE49-F238E27FC236}">
                <a16:creationId xmlns:a16="http://schemas.microsoft.com/office/drawing/2014/main" id="{F286974C-AE99-4B8D-9DAB-03F75B66BFDA}"/>
              </a:ext>
            </a:extLst>
          </p:cNvPr>
          <p:cNvSpPr txBox="1"/>
          <p:nvPr/>
        </p:nvSpPr>
        <p:spPr>
          <a:xfrm>
            <a:off x="7181463" y="1688841"/>
            <a:ext cx="3343468" cy="369332"/>
          </a:xfrm>
          <a:prstGeom prst="rect">
            <a:avLst/>
          </a:prstGeom>
          <a:noFill/>
        </p:spPr>
        <p:txBody>
          <a:bodyPr wrap="square" rtlCol="0">
            <a:spAutoFit/>
          </a:bodyPr>
          <a:lstStyle/>
          <a:p>
            <a:pPr algn="ctr"/>
            <a:r>
              <a:rPr lang="en-US" dirty="0"/>
              <a:t>Shanksville, PA</a:t>
            </a:r>
          </a:p>
        </p:txBody>
      </p:sp>
    </p:spTree>
    <p:extLst>
      <p:ext uri="{BB962C8B-B14F-4D97-AF65-F5344CB8AC3E}">
        <p14:creationId xmlns:p14="http://schemas.microsoft.com/office/powerpoint/2010/main" val="340311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7E8F-6C62-44EC-B333-6F963A922568}"/>
              </a:ext>
            </a:extLst>
          </p:cNvPr>
          <p:cNvSpPr>
            <a:spLocks noGrp="1"/>
          </p:cNvSpPr>
          <p:nvPr>
            <p:ph type="title"/>
          </p:nvPr>
        </p:nvSpPr>
        <p:spPr/>
        <p:txBody>
          <a:bodyPr/>
          <a:lstStyle/>
          <a:p>
            <a:r>
              <a:rPr lang="en-US" dirty="0"/>
              <a:t>Where were you?</a:t>
            </a:r>
          </a:p>
        </p:txBody>
      </p:sp>
      <p:pic>
        <p:nvPicPr>
          <p:cNvPr id="6" name="Content Placeholder 5">
            <a:extLst>
              <a:ext uri="{FF2B5EF4-FFF2-40B4-BE49-F238E27FC236}">
                <a16:creationId xmlns:a16="http://schemas.microsoft.com/office/drawing/2014/main" id="{F66AD32C-BBEF-47D2-9ACF-412DBB24EB5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332653" y="1784456"/>
            <a:ext cx="8985380" cy="4291928"/>
          </a:xfrm>
        </p:spPr>
      </p:pic>
    </p:spTree>
    <p:extLst>
      <p:ext uri="{BB962C8B-B14F-4D97-AF65-F5344CB8AC3E}">
        <p14:creationId xmlns:p14="http://schemas.microsoft.com/office/powerpoint/2010/main" val="88734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16EA-DB2A-411C-96FD-94EB03A142E3}"/>
              </a:ext>
            </a:extLst>
          </p:cNvPr>
          <p:cNvSpPr>
            <a:spLocks noGrp="1"/>
          </p:cNvSpPr>
          <p:nvPr>
            <p:ph type="title"/>
          </p:nvPr>
        </p:nvSpPr>
        <p:spPr/>
        <p:txBody>
          <a:bodyPr/>
          <a:lstStyle/>
          <a:p>
            <a:pPr algn="ctr"/>
            <a:r>
              <a:rPr lang="en-US" dirty="0"/>
              <a:t>Boston Bombing April 15, 2013</a:t>
            </a:r>
            <a:br>
              <a:rPr lang="en-US" dirty="0"/>
            </a:br>
            <a:r>
              <a:rPr lang="en-US" dirty="0"/>
              <a:t>Four deaths….</a:t>
            </a:r>
          </a:p>
        </p:txBody>
      </p:sp>
      <p:pic>
        <p:nvPicPr>
          <p:cNvPr id="10" name="Content Placeholder 9">
            <a:extLst>
              <a:ext uri="{FF2B5EF4-FFF2-40B4-BE49-F238E27FC236}">
                <a16:creationId xmlns:a16="http://schemas.microsoft.com/office/drawing/2014/main" id="{79927AA1-54DC-4334-ACB5-B2F50AC76A5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48749" y="2016514"/>
            <a:ext cx="5495636" cy="3778250"/>
          </a:xfrm>
        </p:spPr>
      </p:pic>
      <p:sp>
        <p:nvSpPr>
          <p:cNvPr id="11" name="TextBox 10">
            <a:extLst>
              <a:ext uri="{FF2B5EF4-FFF2-40B4-BE49-F238E27FC236}">
                <a16:creationId xmlns:a16="http://schemas.microsoft.com/office/drawing/2014/main" id="{69811869-6AEC-4D5D-B048-8A91246A9F49}"/>
              </a:ext>
            </a:extLst>
          </p:cNvPr>
          <p:cNvSpPr txBox="1"/>
          <p:nvPr/>
        </p:nvSpPr>
        <p:spPr>
          <a:xfrm>
            <a:off x="1070703" y="5874528"/>
            <a:ext cx="5495636" cy="230832"/>
          </a:xfrm>
          <a:prstGeom prst="rect">
            <a:avLst/>
          </a:prstGeom>
          <a:noFill/>
        </p:spPr>
        <p:txBody>
          <a:bodyPr wrap="square" rtlCol="0">
            <a:spAutoFit/>
          </a:bodyPr>
          <a:lstStyle/>
          <a:p>
            <a:r>
              <a:rPr lang="en-US" sz="900">
                <a:hlinkClick r:id="rId3" tooltip="http://flickr.com/photos/smi23le/8652598229"/>
              </a:rPr>
              <a:t>This Photo</a:t>
            </a:r>
            <a:r>
              <a:rPr lang="en-US" sz="900"/>
              <a:t> by Unknown Author is licensed under </a:t>
            </a:r>
            <a:r>
              <a:rPr lang="en-US" sz="900">
                <a:hlinkClick r:id="rId4" tooltip="https://creativecommons.org/licenses/by/3.0/"/>
              </a:rPr>
              <a:t>CC BY</a:t>
            </a:r>
            <a:endParaRPr lang="en-US" sz="900"/>
          </a:p>
        </p:txBody>
      </p:sp>
      <p:pic>
        <p:nvPicPr>
          <p:cNvPr id="13" name="Picture 12">
            <a:extLst>
              <a:ext uri="{FF2B5EF4-FFF2-40B4-BE49-F238E27FC236}">
                <a16:creationId xmlns:a16="http://schemas.microsoft.com/office/drawing/2014/main" id="{D1132AEF-A9F5-4552-B1CE-B559365C6E8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44816" y="2016514"/>
            <a:ext cx="5762495" cy="3810000"/>
          </a:xfrm>
          <a:prstGeom prst="rect">
            <a:avLst/>
          </a:prstGeom>
        </p:spPr>
      </p:pic>
      <p:sp>
        <p:nvSpPr>
          <p:cNvPr id="14" name="TextBox 13">
            <a:extLst>
              <a:ext uri="{FF2B5EF4-FFF2-40B4-BE49-F238E27FC236}">
                <a16:creationId xmlns:a16="http://schemas.microsoft.com/office/drawing/2014/main" id="{1EAFD4C5-9A19-45C2-89B8-2B09563EBA04}"/>
              </a:ext>
            </a:extLst>
          </p:cNvPr>
          <p:cNvSpPr txBox="1"/>
          <p:nvPr/>
        </p:nvSpPr>
        <p:spPr>
          <a:xfrm>
            <a:off x="7804149" y="5679348"/>
            <a:ext cx="7400925" cy="230832"/>
          </a:xfrm>
          <a:prstGeom prst="rect">
            <a:avLst/>
          </a:prstGeom>
          <a:noFill/>
        </p:spPr>
        <p:txBody>
          <a:bodyPr wrap="square" rtlCol="0">
            <a:spAutoFit/>
          </a:bodyPr>
          <a:lstStyle/>
          <a:p>
            <a:r>
              <a:rPr lang="en-US" sz="900">
                <a:hlinkClick r:id="rId6" tooltip="http://newsasylum.com/2015/03/11/boston-bombing-surveillance-footage-released/"/>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36316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31BA-34A8-4BF2-AEA7-C1480292C991}"/>
              </a:ext>
            </a:extLst>
          </p:cNvPr>
          <p:cNvSpPr>
            <a:spLocks noGrp="1"/>
          </p:cNvSpPr>
          <p:nvPr>
            <p:ph type="title"/>
          </p:nvPr>
        </p:nvSpPr>
        <p:spPr/>
        <p:txBody>
          <a:bodyPr/>
          <a:lstStyle/>
          <a:p>
            <a:pPr algn="ctr"/>
            <a:r>
              <a:rPr lang="en-US" dirty="0"/>
              <a:t>Images</a:t>
            </a:r>
          </a:p>
        </p:txBody>
      </p:sp>
      <p:sp>
        <p:nvSpPr>
          <p:cNvPr id="3" name="Content Placeholder 2">
            <a:extLst>
              <a:ext uri="{FF2B5EF4-FFF2-40B4-BE49-F238E27FC236}">
                <a16:creationId xmlns:a16="http://schemas.microsoft.com/office/drawing/2014/main" id="{AFA867EE-9493-4961-9203-9C25FBE2A7BA}"/>
              </a:ext>
            </a:extLst>
          </p:cNvPr>
          <p:cNvSpPr>
            <a:spLocks noGrp="1"/>
          </p:cNvSpPr>
          <p:nvPr>
            <p:ph idx="1"/>
          </p:nvPr>
        </p:nvSpPr>
        <p:spPr/>
        <p:txBody>
          <a:bodyPr/>
          <a:lstStyle/>
          <a:p>
            <a:pPr algn="ctr"/>
            <a:r>
              <a:rPr lang="en-US" dirty="0"/>
              <a:t>The images that I have just shown you I am certain conjure up feeling of these events that are still very real for all of us</a:t>
            </a:r>
          </a:p>
          <a:p>
            <a:pPr algn="ctr"/>
            <a:r>
              <a:rPr lang="en-US" dirty="0"/>
              <a:t>The impact of the media during events such as this</a:t>
            </a:r>
          </a:p>
          <a:p>
            <a:pPr algn="ctr"/>
            <a:r>
              <a:rPr lang="en-US" dirty="0"/>
              <a:t>The need to be plugged in, especially the population that we serve</a:t>
            </a:r>
          </a:p>
          <a:p>
            <a:pPr algn="ctr"/>
            <a:r>
              <a:rPr lang="en-US" dirty="0"/>
              <a:t>The need to process</a:t>
            </a:r>
          </a:p>
          <a:p>
            <a:pPr algn="ctr"/>
            <a:r>
              <a:rPr lang="en-US" dirty="0"/>
              <a:t>Pandemic – Lack of ability to process – cut off from society</a:t>
            </a:r>
          </a:p>
          <a:p>
            <a:endParaRPr lang="en-US" dirty="0"/>
          </a:p>
        </p:txBody>
      </p:sp>
    </p:spTree>
    <p:extLst>
      <p:ext uri="{BB962C8B-B14F-4D97-AF65-F5344CB8AC3E}">
        <p14:creationId xmlns:p14="http://schemas.microsoft.com/office/powerpoint/2010/main" val="12227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71FD-24DF-4B46-92F5-BBE2E9547BEB}"/>
              </a:ext>
            </a:extLst>
          </p:cNvPr>
          <p:cNvSpPr>
            <a:spLocks noGrp="1"/>
          </p:cNvSpPr>
          <p:nvPr>
            <p:ph type="title"/>
          </p:nvPr>
        </p:nvSpPr>
        <p:spPr/>
        <p:txBody>
          <a:bodyPr/>
          <a:lstStyle/>
          <a:p>
            <a:pPr algn="ctr"/>
            <a:r>
              <a:rPr lang="en-US" dirty="0"/>
              <a:t>What Is Trauma?</a:t>
            </a:r>
          </a:p>
        </p:txBody>
      </p:sp>
      <p:sp>
        <p:nvSpPr>
          <p:cNvPr id="3" name="Content Placeholder 2">
            <a:extLst>
              <a:ext uri="{FF2B5EF4-FFF2-40B4-BE49-F238E27FC236}">
                <a16:creationId xmlns:a16="http://schemas.microsoft.com/office/drawing/2014/main" id="{70E50D2C-AA56-407E-8FF3-84AE02C03F4F}"/>
              </a:ext>
            </a:extLst>
          </p:cNvPr>
          <p:cNvSpPr>
            <a:spLocks noGrp="1"/>
          </p:cNvSpPr>
          <p:nvPr>
            <p:ph idx="1"/>
          </p:nvPr>
        </p:nvSpPr>
        <p:spPr/>
        <p:txBody>
          <a:bodyPr>
            <a:normAutofit lnSpcReduction="10000"/>
          </a:bodyPr>
          <a:lstStyle/>
          <a:p>
            <a:pPr algn="ctr"/>
            <a:r>
              <a:rPr lang="en-US" dirty="0"/>
              <a:t>Trauma results f rom exposure to an incident or series of event that is emotionally disturbing or life-threatening.</a:t>
            </a:r>
          </a:p>
          <a:p>
            <a:pPr algn="ctr"/>
            <a:r>
              <a:rPr lang="en-US" dirty="0"/>
              <a:t>Examples of events that may be traumatic include:</a:t>
            </a:r>
          </a:p>
          <a:p>
            <a:pPr algn="ctr"/>
            <a:r>
              <a:rPr lang="en-US" dirty="0"/>
              <a:t>Physical, sexual, and emotional abuse</a:t>
            </a:r>
          </a:p>
          <a:p>
            <a:pPr algn="ctr"/>
            <a:r>
              <a:rPr lang="en-US" dirty="0"/>
              <a:t>Childhood neglect</a:t>
            </a:r>
          </a:p>
          <a:p>
            <a:pPr algn="ctr"/>
            <a:r>
              <a:rPr lang="en-US" dirty="0"/>
              <a:t>Having a family member with a mental health or substance use disorder</a:t>
            </a:r>
          </a:p>
          <a:p>
            <a:pPr algn="ctr"/>
            <a:r>
              <a:rPr lang="en-US" dirty="0"/>
              <a:t>Violence in the community </a:t>
            </a:r>
          </a:p>
          <a:p>
            <a:pPr algn="ctr"/>
            <a:r>
              <a:rPr lang="en-US" dirty="0"/>
              <a:t>Natural or human-made disasters and forced displacement</a:t>
            </a:r>
          </a:p>
          <a:p>
            <a:pPr algn="ctr"/>
            <a:r>
              <a:rPr lang="en-US" dirty="0"/>
              <a:t>Sudden unexplained separation from a loved one</a:t>
            </a:r>
          </a:p>
          <a:p>
            <a:pPr algn="ctr"/>
            <a:r>
              <a:rPr lang="en-US" dirty="0"/>
              <a:t>Poverty and discrimination</a:t>
            </a:r>
          </a:p>
        </p:txBody>
      </p:sp>
    </p:spTree>
    <p:extLst>
      <p:ext uri="{BB962C8B-B14F-4D97-AF65-F5344CB8AC3E}">
        <p14:creationId xmlns:p14="http://schemas.microsoft.com/office/powerpoint/2010/main" val="6517591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C1F85BE3D31C4CBFAF2EA55A1B05D2" ma:contentTypeVersion="9" ma:contentTypeDescription="Create a new document." ma:contentTypeScope="" ma:versionID="46b448dd8cf9031a21265c2a70bec66e">
  <xsd:schema xmlns:xsd="http://www.w3.org/2001/XMLSchema" xmlns:xs="http://www.w3.org/2001/XMLSchema" xmlns:p="http://schemas.microsoft.com/office/2006/metadata/properties" xmlns:ns3="a68e0010-36c6-494c-8dde-c156b386a0e2" xmlns:ns4="b7ee466d-4c1b-4085-b164-6bacfe1dd2a4" targetNamespace="http://schemas.microsoft.com/office/2006/metadata/properties" ma:root="true" ma:fieldsID="ac36f4bea1d3fff9e6cd9833cd8e7045" ns3:_="" ns4:_="">
    <xsd:import namespace="a68e0010-36c6-494c-8dde-c156b386a0e2"/>
    <xsd:import namespace="b7ee466d-4c1b-4085-b164-6bacfe1dd2a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8e0010-36c6-494c-8dde-c156b386a0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ee466d-4c1b-4085-b164-6bacfe1dd2a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441160-8A00-4C1E-8519-C537D9DD1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8e0010-36c6-494c-8dde-c156b386a0e2"/>
    <ds:schemaRef ds:uri="b7ee466d-4c1b-4085-b164-6bacfe1dd2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3BD9E-2B48-4E36-B75B-3F0CE5473780}">
  <ds:schemaRefs>
    <ds:schemaRef ds:uri="http://schemas.microsoft.com/sharepoint/v3/contenttype/forms"/>
  </ds:schemaRefs>
</ds:datastoreItem>
</file>

<file path=customXml/itemProps3.xml><?xml version="1.0" encoding="utf-8"?>
<ds:datastoreItem xmlns:ds="http://schemas.openxmlformats.org/officeDocument/2006/customXml" ds:itemID="{129886F4-73BC-4B8A-8442-76BD183494B1}">
  <ds:schemaRefs>
    <ds:schemaRef ds:uri="http://purl.org/dc/terms/"/>
    <ds:schemaRef ds:uri="http://purl.org/dc/dcmitype/"/>
    <ds:schemaRef ds:uri="http://schemas.microsoft.com/office/2006/documentManagement/types"/>
    <ds:schemaRef ds:uri="a68e0010-36c6-494c-8dde-c156b386a0e2"/>
    <ds:schemaRef ds:uri="http://schemas.microsoft.com/office/infopath/2007/PartnerControls"/>
    <ds:schemaRef ds:uri="http://schemas.microsoft.com/office/2006/metadata/properties"/>
    <ds:schemaRef ds:uri="http://schemas.openxmlformats.org/package/2006/metadata/core-properties"/>
    <ds:schemaRef ds:uri="b7ee466d-4c1b-4085-b164-6bacfe1dd2a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Wisp</Template>
  <TotalTime>2968</TotalTime>
  <Words>1514</Words>
  <Application>Microsoft Office PowerPoint</Application>
  <PresentationFormat>Widescreen</PresentationFormat>
  <Paragraphs>161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Century Gothic</vt:lpstr>
      <vt:lpstr>Wingdings 3</vt:lpstr>
      <vt:lpstr>Wisp</vt:lpstr>
      <vt:lpstr>“Beefing Up Your Tool Kit”</vt:lpstr>
      <vt:lpstr>Trauma Informed Care Seeks to___</vt:lpstr>
      <vt:lpstr>Oklahoma City Bombing of the Murrah Building- April 19, 1995 – 168 deaths</vt:lpstr>
      <vt:lpstr>September 11, 2001 2,997 deaths..Countless others as a result of the toxicity of the conditions…</vt:lpstr>
      <vt:lpstr>September 11, 2001 Continued</vt:lpstr>
      <vt:lpstr>Where were you?</vt:lpstr>
      <vt:lpstr>Boston Bombing April 15, 2013 Four deaths….</vt:lpstr>
      <vt:lpstr>Images</vt:lpstr>
      <vt:lpstr>What Is Trauma?</vt:lpstr>
      <vt:lpstr>Aftermath of Trauma</vt:lpstr>
      <vt:lpstr>Shifted Focus</vt:lpstr>
      <vt:lpstr>Collective Trauma</vt:lpstr>
      <vt:lpstr>Trauma Defined</vt:lpstr>
      <vt:lpstr>Universal Definition</vt:lpstr>
      <vt:lpstr>Relationship between Trauma and health –risk behaviors</vt:lpstr>
      <vt:lpstr>Impact of Trauma on Relationships</vt:lpstr>
      <vt:lpstr>Not all gloom and doom</vt:lpstr>
      <vt:lpstr>COVID-19</vt:lpstr>
      <vt:lpstr>COVID-19</vt:lpstr>
      <vt:lpstr>COVID-19</vt:lpstr>
      <vt:lpstr>PowerPoint Presentation</vt:lpstr>
      <vt:lpstr>Pandemic Fall Out</vt:lpstr>
      <vt:lpstr>Pandemic = Crisis</vt:lpstr>
      <vt:lpstr>Important Images </vt:lpstr>
      <vt:lpstr>It’s ok to not feel ok</vt:lpstr>
      <vt:lpstr>YOU</vt:lpstr>
      <vt:lpstr>Tool Kit essentials</vt:lpstr>
      <vt:lpstr>Tips Continued</vt:lpstr>
      <vt:lpstr>Tips Continued</vt:lpstr>
      <vt:lpstr>Tips Continued</vt:lpstr>
      <vt:lpstr>Final Tip</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“Beefing Up Your Tool Kit”</dc:title>
  <dc:creator>Debra Lee</dc:creator>
  <cp:lastModifiedBy>Debra Lee</cp:lastModifiedBy>
  <cp:revision>20</cp:revision>
  <cp:lastPrinted>2020-08-04T17:13:19Z</cp:lastPrinted>
  <dcterms:created xsi:type="dcterms:W3CDTF">2020-08-04T11:57:44Z</dcterms:created>
  <dcterms:modified xsi:type="dcterms:W3CDTF">2020-08-06T13:26:19Z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0x010100A6C1F85BE3D31C4CBFAF2EA55A1B05D2</vt:lpwstr>
  </property>
</Properties>
</file>