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3" r:id="rId1"/>
    <p:sldMasterId id="2147483676" r:id="rId2"/>
  </p:sldMasterIdLst>
  <p:notesMasterIdLst>
    <p:notesMasterId r:id="rId4"/>
  </p:notesMasterIdLst>
  <p:sldIdLst>
    <p:sldId id="691" r:id="rId3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Franklin Gothic Medium" panose="020B0603020102020204" pitchFamily="34" charset="0"/>
      <p:regular r:id="rId9"/>
      <p:italic r:id="rId10"/>
    </p:embeddedFont>
    <p:embeddedFont>
      <p:font typeface="Gill Sans MT" panose="020B0502020104020203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ghlin, Mary H. (DTA)" initials="LMH(" lastIdx="1" clrIdx="0">
    <p:extLst>
      <p:ext uri="{19B8F6BF-5375-455C-9EA6-DF929625EA0E}">
        <p15:presenceInfo xmlns:p15="http://schemas.microsoft.com/office/powerpoint/2012/main" userId="S-1-5-21-1704424431-207686502-1136263860-218930" providerId="AD"/>
      </p:ext>
    </p:extLst>
  </p:cmAuthor>
  <p:cmAuthor id="2" name="Davidson, Alana (DTA)" initials="DA(" lastIdx="4" clrIdx="1">
    <p:extLst>
      <p:ext uri="{19B8F6BF-5375-455C-9EA6-DF929625EA0E}">
        <p15:presenceInfo xmlns:p15="http://schemas.microsoft.com/office/powerpoint/2012/main" userId="S-1-5-21-1704424431-207686502-1136263860-223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B"/>
    <a:srgbClr val="073856"/>
    <a:srgbClr val="063755"/>
    <a:srgbClr val="CAE1F6"/>
    <a:srgbClr val="000000"/>
    <a:srgbClr val="FF9900"/>
    <a:srgbClr val="2884D8"/>
    <a:srgbClr val="E2D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4C477F-5C90-4F12-B661-B5D7BA98C4FD}">
  <a:tblStyle styleId="{404C477F-5C90-4F12-B661-B5D7BA98C4F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AEF"/>
          </a:solidFill>
        </a:fill>
      </a:tcStyle>
    </a:wholeTbl>
    <a:band1H>
      <a:tcTxStyle/>
      <a:tcStyle>
        <a:tcBdr/>
        <a:fill>
          <a:solidFill>
            <a:srgbClr val="CAD3D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3D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3" autoAdjust="0"/>
    <p:restoredTop sz="81954" autoAdjust="0"/>
  </p:normalViewPr>
  <p:slideViewPr>
    <p:cSldViewPr snapToGrid="0">
      <p:cViewPr varScale="1">
        <p:scale>
          <a:sx n="70" d="100"/>
          <a:sy n="70" d="100"/>
        </p:scale>
        <p:origin x="1944" y="3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commentAuthors" Target="commentAuthors.xml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household of 1-2, the minimum allotment is $20.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208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371600"/>
            <a:ext cx="5999322" cy="2633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81000" y="2057400"/>
            <a:ext cx="6400800" cy="1470025"/>
          </a:xfrm>
        </p:spPr>
        <p:txBody>
          <a:bodyPr anchor="b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81000" y="403352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lowchart: Delay 7"/>
          <p:cNvSpPr/>
          <p:nvPr userDrawn="1"/>
        </p:nvSpPr>
        <p:spPr>
          <a:xfrm>
            <a:off x="5972602" y="1371473"/>
            <a:ext cx="2180798" cy="2633472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739155-FD17-4194-A53A-A96448E82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2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5576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Full slide picture with text across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4953000"/>
            <a:ext cx="8610600" cy="1066800"/>
          </a:xfrm>
          <a:solidFill>
            <a:srgbClr val="EEECE1">
              <a:alpha val="50196"/>
            </a:srgb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1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or othe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BF70BF2-65E9-49ED-9404-A24756328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6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slide picture with text" preserve="1">
  <p:cSld name="1_Full slide picture with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E9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0" name="Google Shape;40;p5"/>
          <p:cNvSpPr>
            <a:spLocks noGrp="1"/>
          </p:cNvSpPr>
          <p:nvPr>
            <p:ph type="pic" idx="2"/>
          </p:nvPr>
        </p:nvSpPr>
        <p:spPr>
          <a:xfrm>
            <a:off x="0" y="5576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304800" y="4953000"/>
            <a:ext cx="8610600" cy="1066800"/>
          </a:xfrm>
          <a:prstGeom prst="rect">
            <a:avLst/>
          </a:prstGeom>
          <a:solidFill>
            <a:srgbClr val="EEECE1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5820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371602"/>
            <a:ext cx="5999322" cy="2633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81000" y="2057402"/>
            <a:ext cx="6400800" cy="1470025"/>
          </a:xfrm>
        </p:spPr>
        <p:txBody>
          <a:bodyPr anchor="b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81000" y="403352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lowchart: Delay 7"/>
          <p:cNvSpPr/>
          <p:nvPr userDrawn="1"/>
        </p:nvSpPr>
        <p:spPr>
          <a:xfrm>
            <a:off x="5972602" y="1371473"/>
            <a:ext cx="2180798" cy="2633472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30149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  <a:lvl5pPr marL="2057400" indent="-228600">
              <a:buFont typeface="Arial" panose="020B0604020202020204" pitchFamily="34" charset="0"/>
              <a:buChar char="˗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599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2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4040188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76401"/>
            <a:ext cx="4041775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40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6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arg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356" y="1676402"/>
            <a:ext cx="2681844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2356" y="5214938"/>
            <a:ext cx="264661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337956" y="1676402"/>
            <a:ext cx="2529444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6096000" y="1676402"/>
            <a:ext cx="2590800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5"/>
          </p:nvPr>
        </p:nvSpPr>
        <p:spPr>
          <a:xfrm>
            <a:off x="3307278" y="5181600"/>
            <a:ext cx="25294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6082964" y="5181600"/>
            <a:ext cx="25567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3352800" y="4648200"/>
            <a:ext cx="2514600" cy="5334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6096001" y="4648200"/>
            <a:ext cx="2580290" cy="5334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l">
              <a:buNone/>
              <a:defRPr sz="2000">
                <a:latin typeface="+mj-lt"/>
              </a:defRPr>
            </a:lvl2pPr>
            <a:lvl3pPr marL="914400" indent="0" algn="l">
              <a:buNone/>
              <a:defRPr sz="2000">
                <a:latin typeface="+mj-lt"/>
              </a:defRPr>
            </a:lvl3pPr>
            <a:lvl4pPr marL="1371600" indent="0" algn="l">
              <a:buNone/>
              <a:defRPr sz="2000">
                <a:latin typeface="+mj-lt"/>
              </a:defRPr>
            </a:lvl4pPr>
            <a:lvl5pPr marL="1828800" indent="0" algn="l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>
          <a:xfrm>
            <a:off x="457200" y="4648200"/>
            <a:ext cx="2667000" cy="5334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2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  <a:lvl5pPr marL="2057400" indent="-228600">
              <a:buFont typeface="Arial" panose="020B0604020202020204" pitchFamily="34" charset="0"/>
              <a:buChar char="˗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3C145FE-EF88-4075-86F9-770E8728F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01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pictures n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3E318D-8147-414A-89E6-DF2973A0DEF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4400"/>
              <a:t>Click to edit Master title style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25146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/>
          </p:nvPr>
        </p:nvSpPr>
        <p:spPr>
          <a:xfrm>
            <a:off x="46482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idx="15"/>
          </p:nvPr>
        </p:nvSpPr>
        <p:spPr>
          <a:xfrm>
            <a:off x="67056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idx="16"/>
          </p:nvPr>
        </p:nvSpPr>
        <p:spPr>
          <a:xfrm>
            <a:off x="4453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idx="17"/>
          </p:nvPr>
        </p:nvSpPr>
        <p:spPr>
          <a:xfrm>
            <a:off x="25027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idx="18"/>
          </p:nvPr>
        </p:nvSpPr>
        <p:spPr>
          <a:xfrm>
            <a:off x="46363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idx="19"/>
          </p:nvPr>
        </p:nvSpPr>
        <p:spPr>
          <a:xfrm>
            <a:off x="66937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399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9403"/>
            <a:ext cx="7315200" cy="553998"/>
          </a:xfrm>
        </p:spPr>
        <p:txBody>
          <a:bodyPr lIns="0" tIns="0" rIns="0" bIns="0" anchor="b" anchorCtr="0">
            <a:sp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3429000"/>
            <a:ext cx="762000" cy="914400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33400" y="4419600"/>
            <a:ext cx="8229600" cy="212698"/>
            <a:chOff x="400050" y="4435502"/>
            <a:chExt cx="8229600" cy="212698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400050" y="4435502"/>
              <a:ext cx="82296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00050" y="4505076"/>
              <a:ext cx="82296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00050" y="4581276"/>
              <a:ext cx="82296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00050" y="4648200"/>
              <a:ext cx="8229600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643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5576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Full slide picture with text across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4953000"/>
            <a:ext cx="8610600" cy="1066800"/>
          </a:xfrm>
          <a:solidFill>
            <a:srgbClr val="EEECE1">
              <a:alpha val="50196"/>
            </a:srgb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621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or othe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28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ADE09A-7186-4308-B6B3-5E56E35BC2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8E4B44B-309E-49DE-985C-C51F8425D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7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575DF8-AA1A-4990-8C69-9AB366169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arg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F29D4A-1ED3-461D-ACF4-9D4C06676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356" y="1676400"/>
            <a:ext cx="2681844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2355" y="5214938"/>
            <a:ext cx="264661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337956" y="1676400"/>
            <a:ext cx="2529444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6096000" y="1676400"/>
            <a:ext cx="2590800" cy="2816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5"/>
          </p:nvPr>
        </p:nvSpPr>
        <p:spPr>
          <a:xfrm>
            <a:off x="3307277" y="5181600"/>
            <a:ext cx="25294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6082963" y="5181600"/>
            <a:ext cx="25567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5240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3352800" y="4648200"/>
            <a:ext cx="2514600" cy="5334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6096000" y="4648200"/>
            <a:ext cx="2580290" cy="5334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latin typeface="Franklin Gothic Medium" panose="020B0603020102020204" pitchFamily="34" charset="0"/>
              </a:defRPr>
            </a:lvl1pPr>
            <a:lvl2pPr marL="457200" indent="0" algn="l">
              <a:buNone/>
              <a:defRPr sz="2000">
                <a:latin typeface="+mj-lt"/>
              </a:defRPr>
            </a:lvl2pPr>
            <a:lvl3pPr marL="914400" indent="0" algn="l">
              <a:buNone/>
              <a:defRPr sz="2000">
                <a:latin typeface="+mj-lt"/>
              </a:defRPr>
            </a:lvl3pPr>
            <a:lvl4pPr marL="1371600" indent="0" algn="l">
              <a:buNone/>
              <a:defRPr sz="2000">
                <a:latin typeface="+mj-lt"/>
              </a:defRPr>
            </a:lvl4pPr>
            <a:lvl5pPr marL="1828800" indent="0" algn="l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>
          <a:xfrm>
            <a:off x="457200" y="4648200"/>
            <a:ext cx="2667000" cy="5334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030E35-8052-4F06-8538-81A0FEF571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9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pictures n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39D9-12A8-4D14-908A-D491A0B6B1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25146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/>
          </p:nvPr>
        </p:nvSpPr>
        <p:spPr>
          <a:xfrm>
            <a:off x="46482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idx="15"/>
          </p:nvPr>
        </p:nvSpPr>
        <p:spPr>
          <a:xfrm>
            <a:off x="6705600" y="17526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idx="16"/>
          </p:nvPr>
        </p:nvSpPr>
        <p:spPr>
          <a:xfrm>
            <a:off x="4453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idx="17"/>
          </p:nvPr>
        </p:nvSpPr>
        <p:spPr>
          <a:xfrm>
            <a:off x="25027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idx="18"/>
          </p:nvPr>
        </p:nvSpPr>
        <p:spPr>
          <a:xfrm>
            <a:off x="46363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idx="19"/>
          </p:nvPr>
        </p:nvSpPr>
        <p:spPr>
          <a:xfrm>
            <a:off x="6693725" y="3810000"/>
            <a:ext cx="1828800" cy="182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75D6743-90EF-4D2F-B729-34DF06190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60816"/>
            <a:ext cx="1943726" cy="12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7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9403"/>
            <a:ext cx="7315200" cy="553998"/>
          </a:xfrm>
        </p:spPr>
        <p:txBody>
          <a:bodyPr lIns="0" tIns="0" rIns="0" bIns="0" anchor="b" anchorCtr="0">
            <a:sp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Section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3429000"/>
            <a:ext cx="762000" cy="914400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52400" y="44196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71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3975-86F8-4135-8CB4-A57C9603E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6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15AB-6D0F-4492-B202-614EEE42CCE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3975-86F8-4135-8CB4-A57C9603E64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43602"/>
            <a:ext cx="672575" cy="61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5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80CA-47C9-4445-93A4-F99014C9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015" y="274638"/>
            <a:ext cx="8070783" cy="1246156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b="1" dirty="0">
                <a:solidFill>
                  <a:srgbClr val="000099"/>
                </a:solidFill>
                <a:latin typeface="Gill Sans MT" pitchFamily="34" charset="0"/>
              </a:rPr>
            </a:br>
            <a:br>
              <a:rPr lang="en-US" altLang="en-US" b="1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altLang="en-US" sz="36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SNAP Gross Income Limits/Benefit Amount</a:t>
            </a:r>
            <a:br>
              <a:rPr lang="en-US" altLang="en-US" b="1" dirty="0">
                <a:solidFill>
                  <a:srgbClr val="000099"/>
                </a:solidFill>
                <a:latin typeface="Franklin Gothic Medium" panose="020B0603020102020204" pitchFamily="34" charset="0"/>
              </a:rPr>
            </a:br>
            <a:r>
              <a:rPr lang="en-US" sz="2200" b="1" dirty="0">
                <a:latin typeface="Franklin Gothic Medium" panose="020B0603020102020204" pitchFamily="34" charset="0"/>
              </a:rPr>
              <a:t>Gross Monthly Categorical Eligibility Income Standards as referenced at: 106 CMR 364.976  - Effective </a:t>
            </a:r>
            <a:r>
              <a:rPr lang="en-US" sz="2200" b="1" dirty="0"/>
              <a:t>2/1/2023</a:t>
            </a:r>
            <a:br>
              <a:rPr lang="en-US" sz="2200" b="1" dirty="0"/>
            </a:br>
            <a:br>
              <a:rPr lang="en-US" sz="2200" b="1" dirty="0">
                <a:latin typeface="Franklin Gothic Medium" panose="020B0603020102020204" pitchFamily="34" charset="0"/>
              </a:rPr>
            </a:br>
            <a:br>
              <a:rPr lang="en-US" b="1" dirty="0">
                <a:latin typeface="Franklin Gothic Medium" panose="020B0603020102020204" pitchFamily="34" charset="0"/>
              </a:rPr>
            </a:b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8196AC-3B20-46C7-A810-F0183DC9B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19541"/>
              </p:ext>
            </p:extLst>
          </p:nvPr>
        </p:nvGraphicFramePr>
        <p:xfrm>
          <a:off x="616017" y="1520794"/>
          <a:ext cx="8070783" cy="4485511"/>
        </p:xfrm>
        <a:graphic>
          <a:graphicData uri="http://schemas.openxmlformats.org/drawingml/2006/table">
            <a:tbl>
              <a:tblPr firstRow="1" bandRow="1">
                <a:tableStyleId>{404C477F-5C90-4F12-B661-B5D7BA98C4FD}</a:tableStyleId>
              </a:tblPr>
              <a:tblGrid>
                <a:gridCol w="2690261">
                  <a:extLst>
                    <a:ext uri="{9D8B030D-6E8A-4147-A177-3AD203B41FA5}">
                      <a16:colId xmlns:a16="http://schemas.microsoft.com/office/drawing/2014/main" val="3975163586"/>
                    </a:ext>
                  </a:extLst>
                </a:gridCol>
                <a:gridCol w="2690261">
                  <a:extLst>
                    <a:ext uri="{9D8B030D-6E8A-4147-A177-3AD203B41FA5}">
                      <a16:colId xmlns:a16="http://schemas.microsoft.com/office/drawing/2014/main" val="1637714570"/>
                    </a:ext>
                  </a:extLst>
                </a:gridCol>
                <a:gridCol w="2690261">
                  <a:extLst>
                    <a:ext uri="{9D8B030D-6E8A-4147-A177-3AD203B41FA5}">
                      <a16:colId xmlns:a16="http://schemas.microsoft.com/office/drawing/2014/main" val="3928982295"/>
                    </a:ext>
                  </a:extLst>
                </a:gridCol>
              </a:tblGrid>
              <a:tr h="86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Assistance Unit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  <a:p>
                      <a:pPr algn="ctr"/>
                      <a:r>
                        <a:rPr lang="en-US" dirty="0">
                          <a:latin typeface="+mn-lt"/>
                        </a:rPr>
                        <a:t>200% of Federal Poverty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Maximum</a:t>
                      </a:r>
                    </a:p>
                    <a:p>
                      <a:pPr algn="ctr"/>
                      <a:r>
                        <a:rPr lang="en-US" sz="1800" dirty="0"/>
                        <a:t>SNAP Allotment </a:t>
                      </a:r>
                    </a:p>
                    <a:p>
                      <a:pPr algn="l"/>
                      <a:r>
                        <a:rPr lang="en-US" sz="1800" dirty="0"/>
                        <a:t>Effective 10/1/22-9/30/23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4684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$2430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9849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$3287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$516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260555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+mn-lt"/>
                        </a:rPr>
                        <a:t>4143</a:t>
                      </a:r>
                      <a:endParaRPr lang="en-US" b="1" strike="sng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156807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01818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$5857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61938"/>
                  </a:ext>
                </a:extLst>
              </a:tr>
              <a:tr h="37071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$6713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37685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$7570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68556"/>
                  </a:ext>
                </a:extLst>
              </a:tr>
              <a:tr h="35469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$8427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753332"/>
                  </a:ext>
                </a:extLst>
              </a:tr>
              <a:tr h="6067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For each additional member add: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$857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$211</a:t>
                      </a:r>
                    </a:p>
                    <a:p>
                      <a:pPr algn="ctr"/>
                      <a:endParaRPr lang="en-US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7420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75B9C4-F383-4E51-B2B4-843B5646C491}"/>
              </a:ext>
            </a:extLst>
          </p:cNvPr>
          <p:cNvSpPr txBox="1"/>
          <p:nvPr/>
        </p:nvSpPr>
        <p:spPr>
          <a:xfrm>
            <a:off x="2090057" y="6214030"/>
            <a:ext cx="6596743" cy="369332"/>
          </a:xfrm>
          <a:prstGeom prst="rect">
            <a:avLst/>
          </a:prstGeom>
          <a:solidFill>
            <a:srgbClr val="FFE79B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+mn-lt"/>
              </a:rPr>
              <a:t>Minimum Benefit Levels for Eligible Households of 1 &amp; 2: 	   $23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434439"/>
      </p:ext>
    </p:extLst>
  </p:cSld>
  <p:clrMapOvr>
    <a:masterClrMapping/>
  </p:clrMapOvr>
</p:sld>
</file>

<file path=ppt/theme/theme1.xml><?xml version="1.0" encoding="utf-8"?>
<a:theme xmlns:a="http://schemas.openxmlformats.org/drawingml/2006/main" name="1_DTA Branded Powerpoint 2">
  <a:themeElements>
    <a:clrScheme name="Custom 2">
      <a:dk1>
        <a:srgbClr val="063755"/>
      </a:dk1>
      <a:lt1>
        <a:srgbClr val="FFFFFF"/>
      </a:lt1>
      <a:dk2>
        <a:srgbClr val="F6BA16"/>
      </a:dk2>
      <a:lt2>
        <a:srgbClr val="D9D9D9"/>
      </a:lt2>
      <a:accent1>
        <a:srgbClr val="166B9D"/>
      </a:accent1>
      <a:accent2>
        <a:srgbClr val="009876"/>
      </a:accent2>
      <a:accent3>
        <a:srgbClr val="FFC000"/>
      </a:accent3>
      <a:accent4>
        <a:srgbClr val="EC5A00"/>
      </a:accent4>
      <a:accent5>
        <a:srgbClr val="DEEDEA"/>
      </a:accent5>
      <a:accent6>
        <a:srgbClr val="D9D9D9"/>
      </a:accent6>
      <a:hlink>
        <a:srgbClr val="063755"/>
      </a:hlink>
      <a:folHlink>
        <a:srgbClr val="D9D9D9"/>
      </a:folHlink>
    </a:clrScheme>
    <a:fontScheme name="DTA Branded Powerpoint Text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TA Branded Powerpoint 2">
  <a:themeElements>
    <a:clrScheme name="Custom 2">
      <a:dk1>
        <a:srgbClr val="063755"/>
      </a:dk1>
      <a:lt1>
        <a:srgbClr val="FFFFFF"/>
      </a:lt1>
      <a:dk2>
        <a:srgbClr val="F6BA16"/>
      </a:dk2>
      <a:lt2>
        <a:srgbClr val="D9D9D9"/>
      </a:lt2>
      <a:accent1>
        <a:srgbClr val="166B9D"/>
      </a:accent1>
      <a:accent2>
        <a:srgbClr val="009876"/>
      </a:accent2>
      <a:accent3>
        <a:srgbClr val="FFC000"/>
      </a:accent3>
      <a:accent4>
        <a:srgbClr val="EC5A00"/>
      </a:accent4>
      <a:accent5>
        <a:srgbClr val="DEEDEA"/>
      </a:accent5>
      <a:accent6>
        <a:srgbClr val="D9D9D9"/>
      </a:accent6>
      <a:hlink>
        <a:srgbClr val="063755"/>
      </a:hlink>
      <a:folHlink>
        <a:srgbClr val="D9D9D9"/>
      </a:folHlink>
    </a:clrScheme>
    <a:fontScheme name="DTA Branded Powerpoint Text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25554</TotalTime>
  <Words>122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Gill Sans MT</vt:lpstr>
      <vt:lpstr>Franklin Gothic Medium</vt:lpstr>
      <vt:lpstr>Calibri</vt:lpstr>
      <vt:lpstr>Arial</vt:lpstr>
      <vt:lpstr>Courier New</vt:lpstr>
      <vt:lpstr>1_DTA Branded Powerpoint 2</vt:lpstr>
      <vt:lpstr>DTA Branded Powerpoint 2</vt:lpstr>
      <vt:lpstr>  SNAP Gross Income Limits/Benefit Amount Gross Monthly Categorical Eligibility Income Standards as referenced at: 106 CMR 364.976  - Effective 2/1/2023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we’ve been and where we’re going</dc:title>
  <dc:creator>Karanovich, Brooke (DTA)</dc:creator>
  <cp:lastModifiedBy>Badgett, Kimberly (DTA)</cp:lastModifiedBy>
  <cp:revision>370</cp:revision>
  <cp:lastPrinted>2019-08-07T20:41:09Z</cp:lastPrinted>
  <dcterms:modified xsi:type="dcterms:W3CDTF">2023-02-06T17:27:08Z</dcterms:modified>
</cp:coreProperties>
</file>